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72" r:id="rId7"/>
    <p:sldId id="261" r:id="rId8"/>
    <p:sldId id="262" r:id="rId9"/>
    <p:sldId id="264" r:id="rId10"/>
    <p:sldId id="266" r:id="rId11"/>
    <p:sldId id="267" r:id="rId12"/>
    <p:sldId id="269" r:id="rId13"/>
    <p:sldId id="270" r:id="rId14"/>
    <p:sldId id="268" r:id="rId15"/>
    <p:sldId id="273" r:id="rId16"/>
    <p:sldId id="265"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11" autoAdjust="0"/>
    <p:restoredTop sz="50000" autoAdjust="0"/>
  </p:normalViewPr>
  <p:slideViewPr>
    <p:cSldViewPr snapToGrid="0">
      <p:cViewPr varScale="1">
        <p:scale>
          <a:sx n="59" d="100"/>
          <a:sy n="59" d="100"/>
        </p:scale>
        <p:origin x="1848"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26114-3BD8-4D77-B42A-2739D88AFA0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7BC84D49-4180-4E9F-8435-2384894FE21E}">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Photo-Z</a:t>
          </a:r>
          <a:endParaRPr lang="en-US" b="1" dirty="0">
            <a:solidFill>
              <a:schemeClr val="accent4"/>
            </a:solidFill>
            <a:latin typeface="Purisa" panose="02000603000000000000" pitchFamily="2" charset="2"/>
            <a:cs typeface="Purisa" panose="02000603000000000000" pitchFamily="2" charset="2"/>
          </a:endParaRPr>
        </a:p>
      </dgm:t>
    </dgm:pt>
    <dgm:pt modelId="{4126ECC0-3857-46C5-8473-24162144C39B}" type="parTrans" cxnId="{F3C02106-5646-4ACF-9337-67EA4B44231D}">
      <dgm:prSet/>
      <dgm:spPr/>
      <dgm:t>
        <a:bodyPr/>
        <a:lstStyle/>
        <a:p>
          <a:endParaRPr lang="en-US"/>
        </a:p>
      </dgm:t>
    </dgm:pt>
    <dgm:pt modelId="{F422679A-AFB5-4871-AA02-320412675081}" type="sibTrans" cxnId="{F3C02106-5646-4ACF-9337-67EA4B44231D}">
      <dgm:prSet/>
      <dgm:spPr/>
      <dgm:t>
        <a:bodyPr/>
        <a:lstStyle/>
        <a:p>
          <a:endParaRPr lang="en-US"/>
        </a:p>
      </dgm:t>
    </dgm:pt>
    <dgm:pt modelId="{2EB93BAB-4A65-4352-80E3-43EBBB2F3971}">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u</a:t>
          </a:r>
          <a:endParaRPr lang="en-US" b="1" dirty="0">
            <a:solidFill>
              <a:schemeClr val="accent4"/>
            </a:solidFill>
            <a:latin typeface="Purisa" panose="02000603000000000000" pitchFamily="2" charset="2"/>
            <a:cs typeface="Purisa" panose="02000603000000000000" pitchFamily="2" charset="2"/>
          </a:endParaRPr>
        </a:p>
      </dgm:t>
    </dgm:pt>
    <dgm:pt modelId="{0C4944E2-865A-4416-BBD5-4987DC5BB9B9}" type="parTrans" cxnId="{59BBF52C-A29C-4362-BFBC-A7FAB190281A}">
      <dgm:prSet/>
      <dgm:spPr/>
      <dgm:t>
        <a:bodyPr/>
        <a:lstStyle/>
        <a:p>
          <a:endParaRPr lang="en-US"/>
        </a:p>
      </dgm:t>
    </dgm:pt>
    <dgm:pt modelId="{C1452D3A-0202-4248-8FF7-A88EC0491E51}" type="sibTrans" cxnId="{59BBF52C-A29C-4362-BFBC-A7FAB190281A}">
      <dgm:prSet/>
      <dgm:spPr/>
      <dgm:t>
        <a:bodyPr/>
        <a:lstStyle/>
        <a:p>
          <a:endParaRPr lang="en-US"/>
        </a:p>
      </dgm:t>
    </dgm:pt>
    <dgm:pt modelId="{272760E9-A177-4F9E-9DDF-71789B2329BB}">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g</a:t>
          </a:r>
          <a:endParaRPr lang="en-US" b="1" dirty="0">
            <a:solidFill>
              <a:schemeClr val="accent4"/>
            </a:solidFill>
            <a:latin typeface="Purisa" panose="02000603000000000000" pitchFamily="2" charset="2"/>
            <a:cs typeface="Purisa" panose="02000603000000000000" pitchFamily="2" charset="2"/>
          </a:endParaRPr>
        </a:p>
      </dgm:t>
    </dgm:pt>
    <dgm:pt modelId="{E81B935D-6725-478D-A773-8FD86C43EA98}" type="parTrans" cxnId="{C9AAF4E8-8268-48B0-91B7-73ED8734E24A}">
      <dgm:prSet/>
      <dgm:spPr/>
      <dgm:t>
        <a:bodyPr/>
        <a:lstStyle/>
        <a:p>
          <a:endParaRPr lang="en-US"/>
        </a:p>
      </dgm:t>
    </dgm:pt>
    <dgm:pt modelId="{35076076-F5C4-4647-9324-7CDF149B0743}" type="sibTrans" cxnId="{C9AAF4E8-8268-48B0-91B7-73ED8734E24A}">
      <dgm:prSet/>
      <dgm:spPr/>
      <dgm:t>
        <a:bodyPr/>
        <a:lstStyle/>
        <a:p>
          <a:endParaRPr lang="en-US"/>
        </a:p>
      </dgm:t>
    </dgm:pt>
    <dgm:pt modelId="{28C24308-5935-402D-80C1-651B16B4E2BA}">
      <dgm:prSet phldrT="[Text]"/>
      <dgm:spPr/>
      <dgm:t>
        <a:bodyPr/>
        <a:lstStyle/>
        <a:p>
          <a:r>
            <a:rPr lang="en-US" b="1" dirty="0" smtClean="0">
              <a:solidFill>
                <a:schemeClr val="accent4"/>
              </a:solidFill>
              <a:latin typeface="Purisa" panose="02000603000000000000" pitchFamily="2" charset="2"/>
              <a:cs typeface="Purisa" panose="02000603000000000000" pitchFamily="2" charset="2"/>
            </a:rPr>
            <a:t>r</a:t>
          </a:r>
          <a:endParaRPr lang="en-US" b="1" dirty="0">
            <a:solidFill>
              <a:schemeClr val="accent4"/>
            </a:solidFill>
            <a:latin typeface="Purisa" panose="02000603000000000000" pitchFamily="2" charset="2"/>
            <a:cs typeface="Purisa" panose="02000603000000000000" pitchFamily="2" charset="2"/>
          </a:endParaRPr>
        </a:p>
      </dgm:t>
    </dgm:pt>
    <dgm:pt modelId="{C87CC991-3CE1-43BC-B8C3-3C3570699FA3}" type="parTrans" cxnId="{40F8B382-CE99-4A6A-9744-C9DF80E45F0A}">
      <dgm:prSet/>
      <dgm:spPr/>
      <dgm:t>
        <a:bodyPr/>
        <a:lstStyle/>
        <a:p>
          <a:endParaRPr lang="en-US"/>
        </a:p>
      </dgm:t>
    </dgm:pt>
    <dgm:pt modelId="{8F9D0F5B-A2FD-4BF8-B414-B53381EF997D}" type="sibTrans" cxnId="{40F8B382-CE99-4A6A-9744-C9DF80E45F0A}">
      <dgm:prSet/>
      <dgm:spPr/>
      <dgm:t>
        <a:bodyPr/>
        <a:lstStyle/>
        <a:p>
          <a:endParaRPr lang="en-US"/>
        </a:p>
      </dgm:t>
    </dgm:pt>
    <dgm:pt modelId="{84C9D12D-667F-4F1F-9744-B71AC93AAFE3}">
      <dgm:prSet phldrT="[Text]"/>
      <dgm:spPr/>
      <dgm:t>
        <a:bodyPr/>
        <a:lstStyle/>
        <a:p>
          <a:r>
            <a:rPr lang="en-US" b="1" dirty="0" err="1" smtClean="0">
              <a:solidFill>
                <a:schemeClr val="accent4"/>
              </a:solidFill>
              <a:latin typeface="Purisa" panose="02000603000000000000" pitchFamily="2" charset="2"/>
              <a:cs typeface="Purisa" panose="02000603000000000000" pitchFamily="2" charset="2"/>
            </a:rPr>
            <a:t>i</a:t>
          </a:r>
          <a:endParaRPr lang="en-US" b="1" dirty="0">
            <a:solidFill>
              <a:schemeClr val="accent4"/>
            </a:solidFill>
            <a:latin typeface="Purisa" panose="02000603000000000000" pitchFamily="2" charset="2"/>
            <a:cs typeface="Purisa" panose="02000603000000000000" pitchFamily="2" charset="2"/>
          </a:endParaRPr>
        </a:p>
      </dgm:t>
    </dgm:pt>
    <dgm:pt modelId="{7A75CCE9-06E2-4293-A33D-544FC926EE5C}" type="parTrans" cxnId="{F4F8BAA0-EA1B-450F-B0B7-10132234075F}">
      <dgm:prSet/>
      <dgm:spPr/>
      <dgm:t>
        <a:bodyPr/>
        <a:lstStyle/>
        <a:p>
          <a:endParaRPr lang="en-US"/>
        </a:p>
      </dgm:t>
    </dgm:pt>
    <dgm:pt modelId="{26D1FB40-93D7-443B-82BA-7313E27BF259}" type="sibTrans" cxnId="{F4F8BAA0-EA1B-450F-B0B7-10132234075F}">
      <dgm:prSet/>
      <dgm:spPr/>
      <dgm:t>
        <a:bodyPr/>
        <a:lstStyle/>
        <a:p>
          <a:endParaRPr lang="en-US"/>
        </a:p>
      </dgm:t>
    </dgm:pt>
    <dgm:pt modelId="{3411B232-0FDF-4A5B-A8D8-FB0EFD740EFE}">
      <dgm:prSet/>
      <dgm:spPr/>
      <dgm:t>
        <a:bodyPr/>
        <a:lstStyle/>
        <a:p>
          <a:r>
            <a:rPr lang="en-US" b="1" dirty="0" smtClean="0">
              <a:solidFill>
                <a:schemeClr val="accent4"/>
              </a:solidFill>
              <a:latin typeface="Purisa" panose="02000603000000000000" pitchFamily="2" charset="2"/>
              <a:cs typeface="Purisa" panose="02000603000000000000" pitchFamily="2" charset="2"/>
            </a:rPr>
            <a:t>z</a:t>
          </a:r>
          <a:endParaRPr lang="en-US" b="1" dirty="0">
            <a:solidFill>
              <a:schemeClr val="accent4"/>
            </a:solidFill>
            <a:latin typeface="Purisa" panose="02000603000000000000" pitchFamily="2" charset="2"/>
            <a:cs typeface="Purisa" panose="02000603000000000000" pitchFamily="2" charset="2"/>
          </a:endParaRPr>
        </a:p>
      </dgm:t>
    </dgm:pt>
    <dgm:pt modelId="{AFFAA015-7C6E-4B1D-BE59-30BB6467F5DE}" type="parTrans" cxnId="{9682D55D-ECEA-41CC-A4AD-62DB534B2359}">
      <dgm:prSet/>
      <dgm:spPr/>
      <dgm:t>
        <a:bodyPr/>
        <a:lstStyle/>
        <a:p>
          <a:endParaRPr lang="en-US"/>
        </a:p>
      </dgm:t>
    </dgm:pt>
    <dgm:pt modelId="{C3F52248-E5EC-4106-996F-23B2515A99F5}" type="sibTrans" cxnId="{9682D55D-ECEA-41CC-A4AD-62DB534B2359}">
      <dgm:prSet/>
      <dgm:spPr/>
      <dgm:t>
        <a:bodyPr/>
        <a:lstStyle/>
        <a:p>
          <a:endParaRPr lang="en-US"/>
        </a:p>
      </dgm:t>
    </dgm:pt>
    <dgm:pt modelId="{474212B4-DC2F-4A89-87C0-54E2872DA9FC}" type="pres">
      <dgm:prSet presAssocID="{18126114-3BD8-4D77-B42A-2739D88AFA08}" presName="composite" presStyleCnt="0">
        <dgm:presLayoutVars>
          <dgm:chMax val="1"/>
          <dgm:dir/>
          <dgm:resizeHandles val="exact"/>
        </dgm:presLayoutVars>
      </dgm:prSet>
      <dgm:spPr/>
      <dgm:t>
        <a:bodyPr/>
        <a:lstStyle/>
        <a:p>
          <a:endParaRPr lang="en-US"/>
        </a:p>
      </dgm:t>
    </dgm:pt>
    <dgm:pt modelId="{B706CFAF-98E2-46BA-825A-3682772D5715}" type="pres">
      <dgm:prSet presAssocID="{18126114-3BD8-4D77-B42A-2739D88AFA08}" presName="radial" presStyleCnt="0">
        <dgm:presLayoutVars>
          <dgm:animLvl val="ctr"/>
        </dgm:presLayoutVars>
      </dgm:prSet>
      <dgm:spPr/>
    </dgm:pt>
    <dgm:pt modelId="{F23E6DDA-4322-4DA7-A87C-9F6DBF56E1DF}" type="pres">
      <dgm:prSet presAssocID="{7BC84D49-4180-4E9F-8435-2384894FE21E}" presName="centerShape" presStyleLbl="vennNode1" presStyleIdx="0" presStyleCnt="6"/>
      <dgm:spPr/>
      <dgm:t>
        <a:bodyPr/>
        <a:lstStyle/>
        <a:p>
          <a:endParaRPr lang="en-US"/>
        </a:p>
      </dgm:t>
    </dgm:pt>
    <dgm:pt modelId="{C4B4009B-449C-40B0-8435-E8389C384450}" type="pres">
      <dgm:prSet presAssocID="{2EB93BAB-4A65-4352-80E3-43EBBB2F3971}" presName="node" presStyleLbl="vennNode1" presStyleIdx="1" presStyleCnt="6">
        <dgm:presLayoutVars>
          <dgm:bulletEnabled val="1"/>
        </dgm:presLayoutVars>
      </dgm:prSet>
      <dgm:spPr/>
      <dgm:t>
        <a:bodyPr/>
        <a:lstStyle/>
        <a:p>
          <a:endParaRPr lang="en-US"/>
        </a:p>
      </dgm:t>
    </dgm:pt>
    <dgm:pt modelId="{356E4323-02D5-43AB-8FFE-5617857A3E4F}" type="pres">
      <dgm:prSet presAssocID="{272760E9-A177-4F9E-9DDF-71789B2329BB}" presName="node" presStyleLbl="vennNode1" presStyleIdx="2" presStyleCnt="6">
        <dgm:presLayoutVars>
          <dgm:bulletEnabled val="1"/>
        </dgm:presLayoutVars>
      </dgm:prSet>
      <dgm:spPr/>
      <dgm:t>
        <a:bodyPr/>
        <a:lstStyle/>
        <a:p>
          <a:endParaRPr lang="en-US"/>
        </a:p>
      </dgm:t>
    </dgm:pt>
    <dgm:pt modelId="{92B38150-20CA-4149-AD9B-76E920BE3AC2}" type="pres">
      <dgm:prSet presAssocID="{28C24308-5935-402D-80C1-651B16B4E2BA}" presName="node" presStyleLbl="vennNode1" presStyleIdx="3" presStyleCnt="6">
        <dgm:presLayoutVars>
          <dgm:bulletEnabled val="1"/>
        </dgm:presLayoutVars>
      </dgm:prSet>
      <dgm:spPr/>
      <dgm:t>
        <a:bodyPr/>
        <a:lstStyle/>
        <a:p>
          <a:endParaRPr lang="en-US"/>
        </a:p>
      </dgm:t>
    </dgm:pt>
    <dgm:pt modelId="{C8862B7E-E179-42A5-8436-7C062A516123}" type="pres">
      <dgm:prSet presAssocID="{84C9D12D-667F-4F1F-9744-B71AC93AAFE3}" presName="node" presStyleLbl="vennNode1" presStyleIdx="4" presStyleCnt="6">
        <dgm:presLayoutVars>
          <dgm:bulletEnabled val="1"/>
        </dgm:presLayoutVars>
      </dgm:prSet>
      <dgm:spPr/>
      <dgm:t>
        <a:bodyPr/>
        <a:lstStyle/>
        <a:p>
          <a:endParaRPr lang="en-US"/>
        </a:p>
      </dgm:t>
    </dgm:pt>
    <dgm:pt modelId="{9AA51D07-E362-4BCE-B7CE-AD7445B07D3F}" type="pres">
      <dgm:prSet presAssocID="{3411B232-0FDF-4A5B-A8D8-FB0EFD740EFE}" presName="node" presStyleLbl="vennNode1" presStyleIdx="5" presStyleCnt="6">
        <dgm:presLayoutVars>
          <dgm:bulletEnabled val="1"/>
        </dgm:presLayoutVars>
      </dgm:prSet>
      <dgm:spPr/>
      <dgm:t>
        <a:bodyPr/>
        <a:lstStyle/>
        <a:p>
          <a:endParaRPr lang="en-US"/>
        </a:p>
      </dgm:t>
    </dgm:pt>
  </dgm:ptLst>
  <dgm:cxnLst>
    <dgm:cxn modelId="{9682D55D-ECEA-41CC-A4AD-62DB534B2359}" srcId="{7BC84D49-4180-4E9F-8435-2384894FE21E}" destId="{3411B232-0FDF-4A5B-A8D8-FB0EFD740EFE}" srcOrd="4" destOrd="0" parTransId="{AFFAA015-7C6E-4B1D-BE59-30BB6467F5DE}" sibTransId="{C3F52248-E5EC-4106-996F-23B2515A99F5}"/>
    <dgm:cxn modelId="{61AFB893-F595-49AC-AA5B-2737A43D3BF8}" type="presOf" srcId="{2EB93BAB-4A65-4352-80E3-43EBBB2F3971}" destId="{C4B4009B-449C-40B0-8435-E8389C384450}" srcOrd="0" destOrd="0" presId="urn:microsoft.com/office/officeart/2005/8/layout/radial3"/>
    <dgm:cxn modelId="{C9AAF4E8-8268-48B0-91B7-73ED8734E24A}" srcId="{7BC84D49-4180-4E9F-8435-2384894FE21E}" destId="{272760E9-A177-4F9E-9DDF-71789B2329BB}" srcOrd="1" destOrd="0" parTransId="{E81B935D-6725-478D-A773-8FD86C43EA98}" sibTransId="{35076076-F5C4-4647-9324-7CDF149B0743}"/>
    <dgm:cxn modelId="{649F9704-8B6E-4155-AC32-2925D5E45FB9}" type="presOf" srcId="{28C24308-5935-402D-80C1-651B16B4E2BA}" destId="{92B38150-20CA-4149-AD9B-76E920BE3AC2}" srcOrd="0" destOrd="0" presId="urn:microsoft.com/office/officeart/2005/8/layout/radial3"/>
    <dgm:cxn modelId="{C0EEE05D-A33E-48A9-BCB4-9D0434E3A16F}" type="presOf" srcId="{84C9D12D-667F-4F1F-9744-B71AC93AAFE3}" destId="{C8862B7E-E179-42A5-8436-7C062A516123}" srcOrd="0" destOrd="0" presId="urn:microsoft.com/office/officeart/2005/8/layout/radial3"/>
    <dgm:cxn modelId="{F4F8BAA0-EA1B-450F-B0B7-10132234075F}" srcId="{7BC84D49-4180-4E9F-8435-2384894FE21E}" destId="{84C9D12D-667F-4F1F-9744-B71AC93AAFE3}" srcOrd="3" destOrd="0" parTransId="{7A75CCE9-06E2-4293-A33D-544FC926EE5C}" sibTransId="{26D1FB40-93D7-443B-82BA-7313E27BF259}"/>
    <dgm:cxn modelId="{BC1F5487-9A3E-4728-B9DC-B3956BC2A4D6}" type="presOf" srcId="{7BC84D49-4180-4E9F-8435-2384894FE21E}" destId="{F23E6DDA-4322-4DA7-A87C-9F6DBF56E1DF}" srcOrd="0" destOrd="0" presId="urn:microsoft.com/office/officeart/2005/8/layout/radial3"/>
    <dgm:cxn modelId="{40F8B382-CE99-4A6A-9744-C9DF80E45F0A}" srcId="{7BC84D49-4180-4E9F-8435-2384894FE21E}" destId="{28C24308-5935-402D-80C1-651B16B4E2BA}" srcOrd="2" destOrd="0" parTransId="{C87CC991-3CE1-43BC-B8C3-3C3570699FA3}" sibTransId="{8F9D0F5B-A2FD-4BF8-B414-B53381EF997D}"/>
    <dgm:cxn modelId="{F7934499-292E-4C2B-B3A2-3197D218719C}" type="presOf" srcId="{3411B232-0FDF-4A5B-A8D8-FB0EFD740EFE}" destId="{9AA51D07-E362-4BCE-B7CE-AD7445B07D3F}" srcOrd="0" destOrd="0" presId="urn:microsoft.com/office/officeart/2005/8/layout/radial3"/>
    <dgm:cxn modelId="{F3C02106-5646-4ACF-9337-67EA4B44231D}" srcId="{18126114-3BD8-4D77-B42A-2739D88AFA08}" destId="{7BC84D49-4180-4E9F-8435-2384894FE21E}" srcOrd="0" destOrd="0" parTransId="{4126ECC0-3857-46C5-8473-24162144C39B}" sibTransId="{F422679A-AFB5-4871-AA02-320412675081}"/>
    <dgm:cxn modelId="{DE0EDB5E-4DB4-4A75-97C3-301F1826C82F}" type="presOf" srcId="{272760E9-A177-4F9E-9DDF-71789B2329BB}" destId="{356E4323-02D5-43AB-8FFE-5617857A3E4F}" srcOrd="0" destOrd="0" presId="urn:microsoft.com/office/officeart/2005/8/layout/radial3"/>
    <dgm:cxn modelId="{80B534BA-50CF-4C04-A2F7-48954FDDC38D}" type="presOf" srcId="{18126114-3BD8-4D77-B42A-2739D88AFA08}" destId="{474212B4-DC2F-4A89-87C0-54E2872DA9FC}" srcOrd="0" destOrd="0" presId="urn:microsoft.com/office/officeart/2005/8/layout/radial3"/>
    <dgm:cxn modelId="{59BBF52C-A29C-4362-BFBC-A7FAB190281A}" srcId="{7BC84D49-4180-4E9F-8435-2384894FE21E}" destId="{2EB93BAB-4A65-4352-80E3-43EBBB2F3971}" srcOrd="0" destOrd="0" parTransId="{0C4944E2-865A-4416-BBD5-4987DC5BB9B9}" sibTransId="{C1452D3A-0202-4248-8FF7-A88EC0491E51}"/>
    <dgm:cxn modelId="{7EFC510F-E561-4698-B293-405921C7AEE6}" type="presParOf" srcId="{474212B4-DC2F-4A89-87C0-54E2872DA9FC}" destId="{B706CFAF-98E2-46BA-825A-3682772D5715}" srcOrd="0" destOrd="0" presId="urn:microsoft.com/office/officeart/2005/8/layout/radial3"/>
    <dgm:cxn modelId="{5F3D37C8-970C-4535-9441-296D3BCBEAC4}" type="presParOf" srcId="{B706CFAF-98E2-46BA-825A-3682772D5715}" destId="{F23E6DDA-4322-4DA7-A87C-9F6DBF56E1DF}" srcOrd="0" destOrd="0" presId="urn:microsoft.com/office/officeart/2005/8/layout/radial3"/>
    <dgm:cxn modelId="{DC6A8A69-5226-4217-B2B8-D9B611051A03}" type="presParOf" srcId="{B706CFAF-98E2-46BA-825A-3682772D5715}" destId="{C4B4009B-449C-40B0-8435-E8389C384450}" srcOrd="1" destOrd="0" presId="urn:microsoft.com/office/officeart/2005/8/layout/radial3"/>
    <dgm:cxn modelId="{80EDD055-78B6-4B0F-BE4B-019D9578C89D}" type="presParOf" srcId="{B706CFAF-98E2-46BA-825A-3682772D5715}" destId="{356E4323-02D5-43AB-8FFE-5617857A3E4F}" srcOrd="2" destOrd="0" presId="urn:microsoft.com/office/officeart/2005/8/layout/radial3"/>
    <dgm:cxn modelId="{251B49B1-D67F-4301-8BA4-B59C15565733}" type="presParOf" srcId="{B706CFAF-98E2-46BA-825A-3682772D5715}" destId="{92B38150-20CA-4149-AD9B-76E920BE3AC2}" srcOrd="3" destOrd="0" presId="urn:microsoft.com/office/officeart/2005/8/layout/radial3"/>
    <dgm:cxn modelId="{9F14076A-C092-4E7A-994A-9A04B5E2C256}" type="presParOf" srcId="{B706CFAF-98E2-46BA-825A-3682772D5715}" destId="{C8862B7E-E179-42A5-8436-7C062A516123}" srcOrd="4" destOrd="0" presId="urn:microsoft.com/office/officeart/2005/8/layout/radial3"/>
    <dgm:cxn modelId="{809C6818-E37E-4AE6-BCA9-423FACDBE68F}" type="presParOf" srcId="{B706CFAF-98E2-46BA-825A-3682772D5715}" destId="{9AA51D07-E362-4BCE-B7CE-AD7445B07D3F}"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E6DDA-4322-4DA7-A87C-9F6DBF56E1DF}">
      <dsp:nvSpPr>
        <dsp:cNvPr id="0" name=""/>
        <dsp:cNvSpPr/>
      </dsp:nvSpPr>
      <dsp:spPr>
        <a:xfrm>
          <a:off x="2505604" y="1344555"/>
          <a:ext cx="3116791" cy="31167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Photo-Z</a:t>
          </a:r>
          <a:endParaRPr lang="en-US" sz="4100" b="1" kern="1200" dirty="0">
            <a:solidFill>
              <a:schemeClr val="accent4"/>
            </a:solidFill>
            <a:latin typeface="Purisa" panose="02000603000000000000" pitchFamily="2" charset="2"/>
            <a:cs typeface="Purisa" panose="02000603000000000000" pitchFamily="2" charset="2"/>
          </a:endParaRPr>
        </a:p>
      </dsp:txBody>
      <dsp:txXfrm>
        <a:off x="2962047" y="1800998"/>
        <a:ext cx="2203905" cy="2203905"/>
      </dsp:txXfrm>
    </dsp:sp>
    <dsp:sp modelId="{C4B4009B-449C-40B0-8435-E8389C384450}">
      <dsp:nvSpPr>
        <dsp:cNvPr id="0" name=""/>
        <dsp:cNvSpPr/>
      </dsp:nvSpPr>
      <dsp:spPr>
        <a:xfrm>
          <a:off x="3284802" y="9616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u</a:t>
          </a:r>
          <a:endParaRPr lang="en-US" sz="4100" b="1" kern="1200" dirty="0">
            <a:solidFill>
              <a:schemeClr val="accent4"/>
            </a:solidFill>
            <a:latin typeface="Purisa" panose="02000603000000000000" pitchFamily="2" charset="2"/>
            <a:cs typeface="Purisa" panose="02000603000000000000" pitchFamily="2" charset="2"/>
          </a:endParaRPr>
        </a:p>
      </dsp:txBody>
      <dsp:txXfrm>
        <a:off x="3513024" y="324382"/>
        <a:ext cx="1101951" cy="1101951"/>
      </dsp:txXfrm>
    </dsp:sp>
    <dsp:sp modelId="{356E4323-02D5-43AB-8FFE-5617857A3E4F}">
      <dsp:nvSpPr>
        <dsp:cNvPr id="0" name=""/>
        <dsp:cNvSpPr/>
      </dsp:nvSpPr>
      <dsp:spPr>
        <a:xfrm>
          <a:off x="5213157"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g</a:t>
          </a:r>
          <a:endParaRPr lang="en-US" sz="4100" b="1" kern="1200" dirty="0">
            <a:solidFill>
              <a:schemeClr val="accent4"/>
            </a:solidFill>
            <a:latin typeface="Purisa" panose="02000603000000000000" pitchFamily="2" charset="2"/>
            <a:cs typeface="Purisa" panose="02000603000000000000" pitchFamily="2" charset="2"/>
          </a:endParaRPr>
        </a:p>
      </dsp:txBody>
      <dsp:txXfrm>
        <a:off x="5441379" y="1725414"/>
        <a:ext cx="1101951" cy="1101951"/>
      </dsp:txXfrm>
    </dsp:sp>
    <dsp:sp modelId="{92B38150-20CA-4149-AD9B-76E920BE3AC2}">
      <dsp:nvSpPr>
        <dsp:cNvPr id="0" name=""/>
        <dsp:cNvSpPr/>
      </dsp:nvSpPr>
      <dsp:spPr>
        <a:xfrm>
          <a:off x="4476591"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r</a:t>
          </a:r>
          <a:endParaRPr lang="en-US" sz="4100" b="1" kern="1200" dirty="0">
            <a:solidFill>
              <a:schemeClr val="accent4"/>
            </a:solidFill>
            <a:latin typeface="Purisa" panose="02000603000000000000" pitchFamily="2" charset="2"/>
            <a:cs typeface="Purisa" panose="02000603000000000000" pitchFamily="2" charset="2"/>
          </a:endParaRPr>
        </a:p>
      </dsp:txBody>
      <dsp:txXfrm>
        <a:off x="4704813" y="3992332"/>
        <a:ext cx="1101951" cy="1101951"/>
      </dsp:txXfrm>
    </dsp:sp>
    <dsp:sp modelId="{C8862B7E-E179-42A5-8436-7C062A516123}">
      <dsp:nvSpPr>
        <dsp:cNvPr id="0" name=""/>
        <dsp:cNvSpPr/>
      </dsp:nvSpPr>
      <dsp:spPr>
        <a:xfrm>
          <a:off x="2093012" y="3764110"/>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err="1" smtClean="0">
              <a:solidFill>
                <a:schemeClr val="accent4"/>
              </a:solidFill>
              <a:latin typeface="Purisa" panose="02000603000000000000" pitchFamily="2" charset="2"/>
              <a:cs typeface="Purisa" panose="02000603000000000000" pitchFamily="2" charset="2"/>
            </a:rPr>
            <a:t>i</a:t>
          </a:r>
          <a:endParaRPr lang="en-US" sz="4100" b="1" kern="1200" dirty="0">
            <a:solidFill>
              <a:schemeClr val="accent4"/>
            </a:solidFill>
            <a:latin typeface="Purisa" panose="02000603000000000000" pitchFamily="2" charset="2"/>
            <a:cs typeface="Purisa" panose="02000603000000000000" pitchFamily="2" charset="2"/>
          </a:endParaRPr>
        </a:p>
      </dsp:txBody>
      <dsp:txXfrm>
        <a:off x="2321234" y="3992332"/>
        <a:ext cx="1101951" cy="1101951"/>
      </dsp:txXfrm>
    </dsp:sp>
    <dsp:sp modelId="{9AA51D07-E362-4BCE-B7CE-AD7445B07D3F}">
      <dsp:nvSpPr>
        <dsp:cNvPr id="0" name=""/>
        <dsp:cNvSpPr/>
      </dsp:nvSpPr>
      <dsp:spPr>
        <a:xfrm>
          <a:off x="1356446" y="1497192"/>
          <a:ext cx="1558395" cy="1558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b="1" kern="1200" dirty="0" smtClean="0">
              <a:solidFill>
                <a:schemeClr val="accent4"/>
              </a:solidFill>
              <a:latin typeface="Purisa" panose="02000603000000000000" pitchFamily="2" charset="2"/>
              <a:cs typeface="Purisa" panose="02000603000000000000" pitchFamily="2" charset="2"/>
            </a:rPr>
            <a:t>z</a:t>
          </a:r>
          <a:endParaRPr lang="en-US" sz="4100" b="1" kern="1200" dirty="0">
            <a:solidFill>
              <a:schemeClr val="accent4"/>
            </a:solidFill>
            <a:latin typeface="Purisa" panose="02000603000000000000" pitchFamily="2" charset="2"/>
            <a:cs typeface="Purisa" panose="02000603000000000000" pitchFamily="2" charset="2"/>
          </a:endParaRPr>
        </a:p>
      </dsp:txBody>
      <dsp:txXfrm>
        <a:off x="1584668"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241FA-D420-4F7F-9E73-0B8B0489AA31}" type="datetimeFigureOut">
              <a:rPr lang="en-US" smtClean="0"/>
              <a:t>1/31/16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22560-6E6F-4C44-9D92-274B4CAF1A94}" type="slidenum">
              <a:rPr lang="en-US" smtClean="0"/>
              <a:t>‹#›</a:t>
            </a:fld>
            <a:endParaRPr lang="en-US" dirty="0"/>
          </a:p>
        </p:txBody>
      </p:sp>
    </p:spTree>
    <p:extLst>
      <p:ext uri="{BB962C8B-B14F-4D97-AF65-F5344CB8AC3E}">
        <p14:creationId xmlns:p14="http://schemas.microsoft.com/office/powerpoint/2010/main" val="180171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Hi, undoubtedly</a:t>
            </a:r>
            <a:r>
              <a:rPr lang="en-US" sz="1000" baseline="0" dirty="0" smtClean="0"/>
              <a:t> the topic is the CDL. I’m ASK, 4</a:t>
            </a:r>
            <a:r>
              <a:rPr lang="en-US" sz="1000" baseline="30000" dirty="0" smtClean="0"/>
              <a:t>rd</a:t>
            </a:r>
            <a:r>
              <a:rPr lang="en-US" sz="1000" baseline="0" dirty="0" smtClean="0"/>
              <a:t> year EE. In the spirit of the talk today, and my love of astronomy in general: I’m replacing IITB by Earth.</a:t>
            </a:r>
          </a:p>
          <a:p>
            <a:r>
              <a:rPr lang="en-US" sz="1000" baseline="0" dirty="0" smtClean="0"/>
              <a:t>Evolution from watching stars to watching things in the sky, how far. In this conquest: Earth </a:t>
            </a:r>
            <a:r>
              <a:rPr lang="en-US" sz="1000" dirty="0" smtClean="0"/>
              <a:t>to GRB 090423: 13 billion light years. Wouldn’t claim we’ve reached</a:t>
            </a:r>
            <a:r>
              <a:rPr lang="en-US" sz="1000" baseline="0" dirty="0" smtClean="0"/>
              <a:t> end of ladder yet.</a:t>
            </a:r>
          </a:p>
          <a:p>
            <a:r>
              <a:rPr lang="en-US" sz="1000" baseline="0" dirty="0" smtClean="0"/>
              <a:t>Will take you right through from Kepler to the research project I </a:t>
            </a:r>
            <a:r>
              <a:rPr lang="en-US" sz="1000" baseline="0" smtClean="0"/>
              <a:t>did last summer</a:t>
            </a:r>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ABD22560-6E6F-4C44-9D92-274B4CAF1A94}" type="slidenum">
              <a:rPr lang="en-US" smtClean="0"/>
              <a:t>1</a:t>
            </a:fld>
            <a:endParaRPr lang="en-US" dirty="0"/>
          </a:p>
        </p:txBody>
      </p:sp>
    </p:spTree>
    <p:extLst>
      <p:ext uri="{BB962C8B-B14F-4D97-AF65-F5344CB8AC3E}">
        <p14:creationId xmlns:p14="http://schemas.microsoft.com/office/powerpoint/2010/main" val="227600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(M82) Another </a:t>
            </a:r>
            <a:r>
              <a:rPr lang="en-US" dirty="0" smtClean="0"/>
              <a:t>‘standard</a:t>
            </a:r>
            <a:r>
              <a:rPr lang="en-US" baseline="0" dirty="0" smtClean="0"/>
              <a:t> candle’. Specific type 1A. =&gt; White dwarf (nearly dead) </a:t>
            </a:r>
            <a:r>
              <a:rPr lang="en-US" baseline="0" dirty="0" smtClean="0"/>
              <a:t>star in a binary getting </a:t>
            </a:r>
            <a:r>
              <a:rPr lang="en-US" baseline="0" dirty="0" smtClean="0"/>
              <a:t>more mass &amp; collapsing. ‘Peak’ amount of light constant. </a:t>
            </a:r>
            <a:r>
              <a:rPr lang="en-US" baseline="0" dirty="0" err="1" smtClean="0"/>
              <a:t>Ejecta</a:t>
            </a:r>
            <a:r>
              <a:rPr lang="en-US" baseline="0" dirty="0" smtClean="0"/>
              <a:t> assumed spherically symmetric, Doppler and angular velocity. One of the best ways of measuring distances, even on cosmological distance </a:t>
            </a:r>
            <a:r>
              <a:rPr lang="en-US" baseline="0" dirty="0" smtClean="0"/>
              <a:t>scales (brightness)! </a:t>
            </a:r>
            <a:r>
              <a:rPr lang="en-US" baseline="0" dirty="0" smtClean="0"/>
              <a:t>One of the best pieces of evidence for Big Bang Cosmology</a:t>
            </a:r>
            <a:r>
              <a:rPr lang="en-US" baseline="0" dirty="0" smtClean="0"/>
              <a:t>. Why every astronomer wants Betelgeuse to explode. What's the best way to troll an astronomer?</a:t>
            </a:r>
            <a:endParaRPr lang="en-US" baseline="0" dirty="0" smtClean="0"/>
          </a:p>
        </p:txBody>
      </p:sp>
      <p:sp>
        <p:nvSpPr>
          <p:cNvPr id="4" name="Slide Number Placeholder 3"/>
          <p:cNvSpPr>
            <a:spLocks noGrp="1"/>
          </p:cNvSpPr>
          <p:nvPr>
            <p:ph type="sldNum" sz="quarter" idx="10"/>
          </p:nvPr>
        </p:nvSpPr>
        <p:spPr/>
        <p:txBody>
          <a:bodyPr/>
          <a:lstStyle/>
          <a:p>
            <a:fld id="{ABD22560-6E6F-4C44-9D92-274B4CAF1A94}" type="slidenum">
              <a:rPr lang="en-US" smtClean="0"/>
              <a:t>10</a:t>
            </a:fld>
            <a:endParaRPr lang="en-US" dirty="0"/>
          </a:p>
        </p:txBody>
      </p:sp>
    </p:spTree>
    <p:extLst>
      <p:ext uri="{BB962C8B-B14F-4D97-AF65-F5344CB8AC3E}">
        <p14:creationId xmlns:p14="http://schemas.microsoft.com/office/powerpoint/2010/main" val="363855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realization that we don’t have a ‘special’</a:t>
            </a:r>
            <a:r>
              <a:rPr lang="en-US" baseline="0" dirty="0" smtClean="0"/>
              <a:t> place in the universe leads us to Hubble’s Law. Discovered much earlier than the theoretical explanation. Determination of constant from ‘nearby’ galaxies from standard candles!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11</a:t>
            </a:fld>
            <a:endParaRPr lang="en-US" dirty="0"/>
          </a:p>
        </p:txBody>
      </p:sp>
    </p:spTree>
    <p:extLst>
      <p:ext uri="{BB962C8B-B14F-4D97-AF65-F5344CB8AC3E}">
        <p14:creationId xmlns:p14="http://schemas.microsoft.com/office/powerpoint/2010/main" val="180686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Elliptical galaxies. Plot ‘mass’ of galaxy having a particular velocity against the velocity. Width and absolute magnitude: Faber-Jackson relation.</a:t>
            </a:r>
          </a:p>
        </p:txBody>
      </p:sp>
      <p:sp>
        <p:nvSpPr>
          <p:cNvPr id="4" name="Slide Number Placeholder 3"/>
          <p:cNvSpPr>
            <a:spLocks noGrp="1"/>
          </p:cNvSpPr>
          <p:nvPr>
            <p:ph type="sldNum" sz="quarter" idx="10"/>
          </p:nvPr>
        </p:nvSpPr>
        <p:spPr/>
        <p:txBody>
          <a:bodyPr/>
          <a:lstStyle/>
          <a:p>
            <a:fld id="{ABD22560-6E6F-4C44-9D92-274B4CAF1A94}" type="slidenum">
              <a:rPr lang="en-US" smtClean="0"/>
              <a:t>12</a:t>
            </a:fld>
            <a:endParaRPr lang="en-US" dirty="0"/>
          </a:p>
        </p:txBody>
      </p:sp>
    </p:spTree>
    <p:extLst>
      <p:ext uri="{BB962C8B-B14F-4D97-AF65-F5344CB8AC3E}">
        <p14:creationId xmlns:p14="http://schemas.microsoft.com/office/powerpoint/2010/main" val="122016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 rotation velocity of a</a:t>
            </a:r>
            <a:r>
              <a:rPr lang="en-US" baseline="0" dirty="0" smtClean="0"/>
              <a:t> galaxy with respect to its center. Relation for spiral and lenticular galaxies between the amplitude of this curve and the absolute magnitude. Tully-Fisher Relation.</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13</a:t>
            </a:fld>
            <a:endParaRPr lang="en-US" dirty="0"/>
          </a:p>
        </p:txBody>
      </p:sp>
    </p:spTree>
    <p:extLst>
      <p:ext uri="{BB962C8B-B14F-4D97-AF65-F5344CB8AC3E}">
        <p14:creationId xmlns:p14="http://schemas.microsoft.com/office/powerpoint/2010/main" val="44219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were ‘definitive’ methods. Means, we</a:t>
            </a:r>
            <a:r>
              <a:rPr lang="en-US" baseline="0" dirty="0" smtClean="0"/>
              <a:t> knew the  exact relation between what we wanted to calculate and what we have. Sometimes, you only know that there’s a relation, there’s no mathematical form. Machine learning! Algorithms like </a:t>
            </a:r>
            <a:r>
              <a:rPr lang="en-US" baseline="0" dirty="0" err="1" smtClean="0"/>
              <a:t>kNN</a:t>
            </a:r>
            <a:r>
              <a:rPr lang="en-US" baseline="0" dirty="0" smtClean="0"/>
              <a:t>, neural networks, SVMs and so on. Explain classification, regression.</a:t>
            </a:r>
          </a:p>
        </p:txBody>
      </p:sp>
      <p:sp>
        <p:nvSpPr>
          <p:cNvPr id="4" name="Slide Number Placeholder 3"/>
          <p:cNvSpPr>
            <a:spLocks noGrp="1"/>
          </p:cNvSpPr>
          <p:nvPr>
            <p:ph type="sldNum" sz="quarter" idx="10"/>
          </p:nvPr>
        </p:nvSpPr>
        <p:spPr/>
        <p:txBody>
          <a:bodyPr/>
          <a:lstStyle/>
          <a:p>
            <a:fld id="{ABD22560-6E6F-4C44-9D92-274B4CAF1A94}" type="slidenum">
              <a:rPr lang="en-US" smtClean="0"/>
              <a:t>14</a:t>
            </a:fld>
            <a:endParaRPr lang="en-US" dirty="0"/>
          </a:p>
        </p:txBody>
      </p:sp>
    </p:spTree>
    <p:extLst>
      <p:ext uri="{BB962C8B-B14F-4D97-AF65-F5344CB8AC3E}">
        <p14:creationId xmlns:p14="http://schemas.microsoft.com/office/powerpoint/2010/main" val="203786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approach used all of the object data over the entire</a:t>
            </a:r>
            <a:r>
              <a:rPr lang="en-US" baseline="0" dirty="0" smtClean="0"/>
              <a:t> object. Here we use individual pixel data. Advantages? Less noise, background prediction, object </a:t>
            </a:r>
            <a:r>
              <a:rPr lang="en-US" baseline="0" dirty="0" err="1" smtClean="0"/>
              <a:t>deblending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15</a:t>
            </a:fld>
            <a:endParaRPr lang="en-US" dirty="0"/>
          </a:p>
        </p:txBody>
      </p:sp>
    </p:spTree>
    <p:extLst>
      <p:ext uri="{BB962C8B-B14F-4D97-AF65-F5344CB8AC3E}">
        <p14:creationId xmlns:p14="http://schemas.microsoft.com/office/powerpoint/2010/main" val="249052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that said and done, we’re always</a:t>
            </a:r>
            <a:r>
              <a:rPr lang="en-US" baseline="0" dirty="0" smtClean="0"/>
              <a:t> looking for new ways to estimate distances. An exciting and evolving field!</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16</a:t>
            </a:fld>
            <a:endParaRPr lang="en-US" dirty="0"/>
          </a:p>
        </p:txBody>
      </p:sp>
    </p:spTree>
    <p:extLst>
      <p:ext uri="{BB962C8B-B14F-4D97-AF65-F5344CB8AC3E}">
        <p14:creationId xmlns:p14="http://schemas.microsoft.com/office/powerpoint/2010/main" val="244177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17</a:t>
            </a:fld>
            <a:endParaRPr lang="en-US" dirty="0"/>
          </a:p>
        </p:txBody>
      </p:sp>
    </p:spTree>
    <p:extLst>
      <p:ext uri="{BB962C8B-B14F-4D97-AF65-F5344CB8AC3E}">
        <p14:creationId xmlns:p14="http://schemas.microsoft.com/office/powerpoint/2010/main" val="300350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I’ve been calling it ‘ladder’. Why? Turns out:</a:t>
            </a:r>
          </a:p>
          <a:p>
            <a:r>
              <a:rPr lang="en-US" dirty="0" smtClean="0"/>
              <a:t>One method implies distance to Sun: 150</a:t>
            </a:r>
            <a:r>
              <a:rPr lang="en-US" baseline="0" dirty="0" smtClean="0"/>
              <a:t> million kilometers.</a:t>
            </a:r>
          </a:p>
          <a:p>
            <a:r>
              <a:rPr lang="en-US" baseline="0" dirty="0" smtClean="0"/>
              <a:t>Helps in saying distance to Alpha Cen: 39.92 million million kilometers.</a:t>
            </a:r>
          </a:p>
          <a:p>
            <a:r>
              <a:rPr lang="en-US" baseline="0" dirty="0" smtClean="0"/>
              <a:t>Further helps in saying distance to Betelgeuse: 6.14 million million million kilometers, a fairly faraway star.</a:t>
            </a:r>
          </a:p>
          <a:p>
            <a:r>
              <a:rPr lang="en-US" baseline="0" dirty="0" smtClean="0"/>
              <a:t>More up the ladder, more ‘unsure’, in general. Best we can do.</a:t>
            </a:r>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2</a:t>
            </a:fld>
            <a:endParaRPr lang="en-US" dirty="0"/>
          </a:p>
        </p:txBody>
      </p:sp>
    </p:spTree>
    <p:extLst>
      <p:ext uri="{BB962C8B-B14F-4D97-AF65-F5344CB8AC3E}">
        <p14:creationId xmlns:p14="http://schemas.microsoft.com/office/powerpoint/2010/main" val="4045239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Judging by the</a:t>
            </a:r>
            <a:r>
              <a:rPr lang="en-US" baseline="0" dirty="0" smtClean="0"/>
              <a:t> n</a:t>
            </a:r>
            <a:r>
              <a:rPr lang="en-US" dirty="0" smtClean="0"/>
              <a:t>umber of times I said million, huge distances!</a:t>
            </a:r>
          </a:p>
          <a:p>
            <a:r>
              <a:rPr lang="en-US" dirty="0" smtClean="0"/>
              <a:t>Length of Infinite</a:t>
            </a:r>
            <a:r>
              <a:rPr lang="en-US" baseline="0" dirty="0" smtClean="0"/>
              <a:t> Corridor: 400m. Walk (irritating!) across Infi 375 million times to reach the sun. Will take a man 30 million hours = 3.4k years to complete @ 5km/h</a:t>
            </a:r>
          </a:p>
          <a:p>
            <a:r>
              <a:rPr lang="en-US" baseline="0" dirty="0" smtClean="0"/>
              <a:t>No rulers! Take the object that you want to range, find out any ‘effect’ from that object whose ‘observables’ change with distance: observe these observables and get distance back! Physics and Statistics.</a:t>
            </a:r>
          </a:p>
        </p:txBody>
      </p:sp>
      <p:sp>
        <p:nvSpPr>
          <p:cNvPr id="4" name="Slide Number Placeholder 3"/>
          <p:cNvSpPr>
            <a:spLocks noGrp="1"/>
          </p:cNvSpPr>
          <p:nvPr>
            <p:ph type="sldNum" sz="quarter" idx="10"/>
          </p:nvPr>
        </p:nvSpPr>
        <p:spPr/>
        <p:txBody>
          <a:bodyPr/>
          <a:lstStyle/>
          <a:p>
            <a:fld id="{ABD22560-6E6F-4C44-9D92-274B4CAF1A94}" type="slidenum">
              <a:rPr lang="en-US" smtClean="0"/>
              <a:t>3</a:t>
            </a:fld>
            <a:endParaRPr lang="en-US" dirty="0"/>
          </a:p>
        </p:txBody>
      </p:sp>
    </p:spTree>
    <p:extLst>
      <p:ext uri="{BB962C8B-B14F-4D97-AF65-F5344CB8AC3E}">
        <p14:creationId xmlns:p14="http://schemas.microsoft.com/office/powerpoint/2010/main" val="43450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base of the ladder: nearest objects! Precise orbit measurements </a:t>
            </a:r>
            <a:r>
              <a:rPr lang="en-US" baseline="0" dirty="0" smtClean="0"/>
              <a:t>possible (mention </a:t>
            </a:r>
            <a:r>
              <a:rPr lang="en-US" baseline="0" dirty="0" err="1" smtClean="0"/>
              <a:t>Tycho</a:t>
            </a:r>
            <a:r>
              <a:rPr lang="en-US" baseline="0" dirty="0" smtClean="0"/>
              <a:t> Brahe, modern astrometry satellites). </a:t>
            </a:r>
            <a:r>
              <a:rPr lang="en-US" baseline="0" dirty="0" smtClean="0"/>
              <a:t>Kepler’s law, Sun center =&gt; AU ‘scale’. Max elongations Getting the AU? Venus transits! Modern methods =&gt; centimeter level accuracy. Example of how knowing the physics of the system provides us with a method of ranging. Works for solar system objects.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4</a:t>
            </a:fld>
            <a:endParaRPr lang="en-US" dirty="0"/>
          </a:p>
        </p:txBody>
      </p:sp>
    </p:spTree>
    <p:extLst>
      <p:ext uri="{BB962C8B-B14F-4D97-AF65-F5344CB8AC3E}">
        <p14:creationId xmlns:p14="http://schemas.microsoft.com/office/powerpoint/2010/main" val="163323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a:t>
            </a:r>
            <a:r>
              <a:rPr lang="en-US" baseline="0" dirty="0" smtClean="0"/>
              <a:t> too far away for light to return in any reasonable time! Return to geometry tricks, remember Venus transit, except that we do stuff twice the earth’s orbit far. How far? Depends on measurement capability! ~100 pc. </a:t>
            </a:r>
            <a:r>
              <a:rPr lang="en-US" baseline="0" dirty="0" smtClean="0"/>
              <a:t>Now what do you see here? No structure! We haven't even reached the entire Galaxy yet.</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5</a:t>
            </a:fld>
            <a:endParaRPr lang="en-US" dirty="0"/>
          </a:p>
        </p:txBody>
      </p:sp>
    </p:spTree>
    <p:extLst>
      <p:ext uri="{BB962C8B-B14F-4D97-AF65-F5344CB8AC3E}">
        <p14:creationId xmlns:p14="http://schemas.microsoft.com/office/powerpoint/2010/main" val="272804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Though primarily interesting historically, my </a:t>
            </a:r>
            <a:r>
              <a:rPr lang="en-US" baseline="0" dirty="0" smtClean="0"/>
              <a:t>favorite slide, beautiful example of how ingenious use of trigonometry can give us awesome results.</a:t>
            </a:r>
          </a:p>
          <a:p>
            <a:r>
              <a:rPr lang="en-US" dirty="0" smtClean="0"/>
              <a:t>Observe movements</a:t>
            </a:r>
            <a:r>
              <a:rPr lang="en-US" baseline="0" dirty="0" smtClean="0"/>
              <a:t> of clusters of stars in time. Hyades cluster a good example. 40pc</a:t>
            </a:r>
          </a:p>
        </p:txBody>
      </p:sp>
      <p:sp>
        <p:nvSpPr>
          <p:cNvPr id="4" name="Slide Number Placeholder 3"/>
          <p:cNvSpPr>
            <a:spLocks noGrp="1"/>
          </p:cNvSpPr>
          <p:nvPr>
            <p:ph type="sldNum" sz="quarter" idx="10"/>
          </p:nvPr>
        </p:nvSpPr>
        <p:spPr/>
        <p:txBody>
          <a:bodyPr/>
          <a:lstStyle/>
          <a:p>
            <a:fld id="{ABD22560-6E6F-4C44-9D92-274B4CAF1A94}" type="slidenum">
              <a:rPr lang="en-US" smtClean="0"/>
              <a:t>6</a:t>
            </a:fld>
            <a:endParaRPr lang="en-US" dirty="0"/>
          </a:p>
        </p:txBody>
      </p:sp>
    </p:spTree>
    <p:extLst>
      <p:ext uri="{BB962C8B-B14F-4D97-AF65-F5344CB8AC3E}">
        <p14:creationId xmlns:p14="http://schemas.microsoft.com/office/powerpoint/2010/main" val="535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Beyond</a:t>
            </a:r>
            <a:r>
              <a:rPr lang="en-US" baseline="0" dirty="0" smtClean="0"/>
              <a:t> this distance, ‘movement’ because of earth’s own movement is undetectable. What options? Their ‘own’ movement! Doppler effect. Redshifts, angular velocity estimation. Moving cluster, statistical parallax, ‘expansion’ parallax, so on. Extent? We’ll see, this is extremely useful even at distances much larger than the scale right now.</a:t>
            </a:r>
            <a:endParaRPr lang="en-US" dirty="0" smtClean="0"/>
          </a:p>
          <a:p>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7</a:t>
            </a:fld>
            <a:endParaRPr lang="en-US" dirty="0"/>
          </a:p>
        </p:txBody>
      </p:sp>
    </p:spTree>
    <p:extLst>
      <p:ext uri="{BB962C8B-B14F-4D97-AF65-F5344CB8AC3E}">
        <p14:creationId xmlns:p14="http://schemas.microsoft.com/office/powerpoint/2010/main" val="143171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to</a:t>
            </a:r>
            <a:r>
              <a:rPr lang="en-US" baseline="0" dirty="0" smtClean="0"/>
              <a:t> now amount of light not considered. How does light behave with distance? No reason for more light to go in one direction or the other =&gt; uniform! Light per unit ‘area’. Guess ‘intrinsic’ light =&gt; distance.HR Diagram and ‘color’. Astronomers’ definition. Spectroscopic ‘parallax’. ~10 </a:t>
            </a:r>
            <a:r>
              <a:rPr lang="en-US" baseline="0" dirty="0" err="1" smtClean="0"/>
              <a:t>kpc</a:t>
            </a:r>
            <a:r>
              <a:rPr lang="en-US" baseline="0" dirty="0" smtClean="0"/>
              <a:t> stars. Galactic scale!</a:t>
            </a:r>
          </a:p>
        </p:txBody>
      </p:sp>
      <p:sp>
        <p:nvSpPr>
          <p:cNvPr id="4" name="Slide Number Placeholder 3"/>
          <p:cNvSpPr>
            <a:spLocks noGrp="1"/>
          </p:cNvSpPr>
          <p:nvPr>
            <p:ph type="sldNum" sz="quarter" idx="10"/>
          </p:nvPr>
        </p:nvSpPr>
        <p:spPr/>
        <p:txBody>
          <a:bodyPr/>
          <a:lstStyle/>
          <a:p>
            <a:fld id="{ABD22560-6E6F-4C44-9D92-274B4CAF1A94}" type="slidenum">
              <a:rPr lang="en-US" smtClean="0"/>
              <a:t>8</a:t>
            </a:fld>
            <a:endParaRPr lang="en-US" dirty="0"/>
          </a:p>
        </p:txBody>
      </p:sp>
    </p:spTree>
    <p:extLst>
      <p:ext uri="{BB962C8B-B14F-4D97-AF65-F5344CB8AC3E}">
        <p14:creationId xmlns:p14="http://schemas.microsoft.com/office/powerpoint/2010/main" val="156692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physics upto</a:t>
            </a:r>
            <a:r>
              <a:rPr lang="en-US" baseline="0" dirty="0" smtClean="0"/>
              <a:t> now. More out into the universe =&gt; lesser understood physics. Statistics! ‘Distance indicators’. ‘Standard Candles’. Certain class of pulsating stars, observed that that period of pulsation related to the amount of light they give out. Farthest Cepheid yet found ~30Mpc. At this scale, nearest galaxy clusters.</a:t>
            </a:r>
            <a:endParaRPr lang="en-US" dirty="0"/>
          </a:p>
        </p:txBody>
      </p:sp>
      <p:sp>
        <p:nvSpPr>
          <p:cNvPr id="4" name="Slide Number Placeholder 3"/>
          <p:cNvSpPr>
            <a:spLocks noGrp="1"/>
          </p:cNvSpPr>
          <p:nvPr>
            <p:ph type="sldNum" sz="quarter" idx="10"/>
          </p:nvPr>
        </p:nvSpPr>
        <p:spPr/>
        <p:txBody>
          <a:bodyPr/>
          <a:lstStyle/>
          <a:p>
            <a:fld id="{ABD22560-6E6F-4C44-9D92-274B4CAF1A94}" type="slidenum">
              <a:rPr lang="en-US" smtClean="0"/>
              <a:t>9</a:t>
            </a:fld>
            <a:endParaRPr lang="en-US" dirty="0"/>
          </a:p>
        </p:txBody>
      </p:sp>
    </p:spTree>
    <p:extLst>
      <p:ext uri="{BB962C8B-B14F-4D97-AF65-F5344CB8AC3E}">
        <p14:creationId xmlns:p14="http://schemas.microsoft.com/office/powerpoint/2010/main" val="313162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6886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1658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578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2028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66936C-DC0C-4080-9CA4-058042EE58FE}" type="datetimeFigureOut">
              <a:rPr lang="en-US" smtClean="0"/>
              <a:t>1/31/16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47788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66936C-DC0C-4080-9CA4-058042EE58FE}" type="datetimeFigureOut">
              <a:rPr lang="en-US" smtClean="0"/>
              <a:t>1/31/16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36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66936C-DC0C-4080-9CA4-058042EE58FE}" type="datetimeFigureOut">
              <a:rPr lang="en-US" smtClean="0"/>
              <a:t>1/31/16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5161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66936C-DC0C-4080-9CA4-058042EE58FE}" type="datetimeFigureOut">
              <a:rPr lang="en-US" smtClean="0"/>
              <a:t>1/31/16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681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6936C-DC0C-4080-9CA4-058042EE58FE}" type="datetimeFigureOut">
              <a:rPr lang="en-US" smtClean="0"/>
              <a:t>1/31/16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77889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1/31/16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104015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66936C-DC0C-4080-9CA4-058042EE58FE}" type="datetimeFigureOut">
              <a:rPr lang="en-US" smtClean="0"/>
              <a:t>1/31/16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1E28-4A12-46E3-997E-2E531DE77E20}" type="slidenum">
              <a:rPr lang="en-US" smtClean="0"/>
              <a:t>‹#›</a:t>
            </a:fld>
            <a:endParaRPr lang="en-US" dirty="0"/>
          </a:p>
        </p:txBody>
      </p:sp>
    </p:spTree>
    <p:extLst>
      <p:ext uri="{BB962C8B-B14F-4D97-AF65-F5344CB8AC3E}">
        <p14:creationId xmlns:p14="http://schemas.microsoft.com/office/powerpoint/2010/main" val="22346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6936C-DC0C-4080-9CA4-058042EE58FE}" type="datetimeFigureOut">
              <a:rPr lang="en-US" smtClean="0"/>
              <a:t>1/31/16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01E28-4A12-46E3-997E-2E531DE77E20}" type="slidenum">
              <a:rPr lang="en-US" smtClean="0"/>
              <a:t>‹#›</a:t>
            </a:fld>
            <a:endParaRPr lang="en-US" dirty="0"/>
          </a:p>
        </p:txBody>
      </p:sp>
    </p:spTree>
    <p:extLst>
      <p:ext uri="{BB962C8B-B14F-4D97-AF65-F5344CB8AC3E}">
        <p14:creationId xmlns:p14="http://schemas.microsoft.com/office/powerpoint/2010/main" val="111313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1.gif"/><Relationship Id="rId7" Type="http://schemas.openxmlformats.org/officeDocument/2006/relationships/image" Target="../media/image22.gif"/><Relationship Id="rId8" Type="http://schemas.openxmlformats.org/officeDocument/2006/relationships/image" Target="../media/image23.png"/><Relationship Id="rId9" Type="http://schemas.openxmlformats.org/officeDocument/2006/relationships/image" Target="../media/image24.jp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5.gi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7.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1.xml"/><Relationship Id="rId12"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28.jpg"/><Relationship Id="rId7" Type="http://schemas.openxmlformats.org/officeDocument/2006/relationships/image" Target="../media/image29.gif"/><Relationship Id="rId8" Type="http://schemas.openxmlformats.org/officeDocument/2006/relationships/diagramData" Target="../diagrams/data1.xml"/><Relationship Id="rId9" Type="http://schemas.openxmlformats.org/officeDocument/2006/relationships/diagramLayout" Target="../diagrams/layout1.xml"/><Relationship Id="rId10"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11.pn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jpg"/><Relationship Id="rId5" Type="http://schemas.openxmlformats.org/officeDocument/2006/relationships/image" Target="../media/image11.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3.gif"/><Relationship Id="rId7" Type="http://schemas.openxmlformats.org/officeDocument/2006/relationships/image" Target="../media/image14.g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5.jp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9.png"/><Relationship Id="rId7" Type="http://schemas.openxmlformats.org/officeDocument/2006/relationships/image" Target="../media/image19.gif"/><Relationship Id="rId8"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10664042" cy="861774"/>
          </a:xfrm>
          <a:prstGeom prst="rect">
            <a:avLst/>
          </a:prstGeom>
          <a:noFill/>
        </p:spPr>
        <p:txBody>
          <a:bodyPr wrap="square" rtlCol="0">
            <a:spAutoFit/>
          </a:bodyPr>
          <a:lstStyle/>
          <a:p>
            <a:r>
              <a:rPr lang="en-US" sz="5000" dirty="0" smtClean="0">
                <a:solidFill>
                  <a:schemeClr val="accent4"/>
                </a:solidFill>
                <a:latin typeface="Purisa Medium" charset="0"/>
                <a:ea typeface="Purisa Medium" charset="0"/>
                <a:cs typeface="Purisa Medium" charset="0"/>
              </a:rPr>
              <a:t>The Cosmic Distance Ladder</a:t>
            </a:r>
          </a:p>
        </p:txBody>
      </p:sp>
      <p:sp>
        <p:nvSpPr>
          <p:cNvPr id="2" name="TextBox 1"/>
          <p:cNvSpPr txBox="1"/>
          <p:nvPr/>
        </p:nvSpPr>
        <p:spPr>
          <a:xfrm>
            <a:off x="2913412" y="1812039"/>
            <a:ext cx="6840186" cy="630942"/>
          </a:xfrm>
          <a:prstGeom prst="rect">
            <a:avLst/>
          </a:prstGeom>
          <a:noFill/>
        </p:spPr>
        <p:txBody>
          <a:bodyPr wrap="square" rtlCol="0">
            <a:spAutoFit/>
          </a:bodyPr>
          <a:lstStyle/>
          <a:p>
            <a:r>
              <a:rPr lang="en-US" sz="3500" dirty="0">
                <a:solidFill>
                  <a:schemeClr val="accent4"/>
                </a:solidFill>
                <a:latin typeface="Purisa" panose="02000603000000000000" pitchFamily="2" charset="2"/>
                <a:cs typeface="Purisa" panose="02000603000000000000" pitchFamily="2" charset="2"/>
              </a:rPr>
              <a:t>Where it takes us and </a:t>
            </a:r>
            <a:r>
              <a:rPr lang="en-US" sz="3500" dirty="0" smtClean="0">
                <a:solidFill>
                  <a:schemeClr val="accent4"/>
                </a:solidFill>
                <a:latin typeface="Purisa" panose="02000603000000000000" pitchFamily="2" charset="2"/>
                <a:cs typeface="Purisa" panose="02000603000000000000" pitchFamily="2" charset="2"/>
              </a:rPr>
              <a:t>how</a:t>
            </a:r>
            <a:endParaRPr lang="en-US" sz="3500" dirty="0">
              <a:solidFill>
                <a:schemeClr val="accent4"/>
              </a:solidFill>
              <a:latin typeface="Purisa" panose="02000603000000000000" pitchFamily="2" charset="2"/>
              <a:cs typeface="Purisa" panose="02000603000000000000" pitchFamily="2" charset="2"/>
            </a:endParaRPr>
          </a:p>
        </p:txBody>
      </p:sp>
      <p:sp>
        <p:nvSpPr>
          <p:cNvPr id="5" name="TextBox 4"/>
          <p:cNvSpPr txBox="1"/>
          <p:nvPr/>
        </p:nvSpPr>
        <p:spPr>
          <a:xfrm>
            <a:off x="8763989" y="5163784"/>
            <a:ext cx="3342909" cy="553998"/>
          </a:xfrm>
          <a:prstGeom prst="rect">
            <a:avLst/>
          </a:prstGeom>
          <a:noFill/>
        </p:spPr>
        <p:txBody>
          <a:bodyPr wrap="square" rtlCol="0">
            <a:spAutoFit/>
          </a:bodyPr>
          <a:lstStyle/>
          <a:p>
            <a:pPr algn="r"/>
            <a:r>
              <a:rPr lang="en-US" sz="3000" dirty="0" smtClean="0">
                <a:solidFill>
                  <a:schemeClr val="accent4">
                    <a:lumMod val="20000"/>
                    <a:lumOff val="80000"/>
                  </a:schemeClr>
                </a:solidFill>
                <a:latin typeface="Purisa" panose="02000603000000000000" pitchFamily="2" charset="2"/>
                <a:cs typeface="Purisa" panose="02000603000000000000" pitchFamily="2" charset="2"/>
              </a:rPr>
              <a:t>Alankar Kotwal</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6" name="TextBox 5"/>
          <p:cNvSpPr txBox="1"/>
          <p:nvPr/>
        </p:nvSpPr>
        <p:spPr>
          <a:xfrm>
            <a:off x="8762008" y="5660570"/>
            <a:ext cx="3342909" cy="553998"/>
          </a:xfrm>
          <a:prstGeom prst="rect">
            <a:avLst/>
          </a:prstGeom>
          <a:noFill/>
        </p:spPr>
        <p:txBody>
          <a:bodyPr wrap="square" rtlCol="0">
            <a:spAutoFit/>
          </a:bodyPr>
          <a:lstStyle/>
          <a:p>
            <a:pPr algn="r"/>
            <a:r>
              <a:rPr lang="en-US" sz="3000" b="1" i="1" dirty="0" smtClean="0">
                <a:solidFill>
                  <a:schemeClr val="accent4">
                    <a:lumMod val="20000"/>
                    <a:lumOff val="80000"/>
                  </a:schemeClr>
                </a:solidFill>
                <a:latin typeface="Purisa" panose="02000603000000000000" pitchFamily="2" charset="2"/>
                <a:cs typeface="Purisa" panose="02000603000000000000" pitchFamily="2" charset="2"/>
              </a:rPr>
              <a:t>Earth</a:t>
            </a:r>
            <a:endParaRPr lang="en-US" sz="3000" b="1" i="1" dirty="0">
              <a:solidFill>
                <a:schemeClr val="accent4">
                  <a:lumMod val="20000"/>
                  <a:lumOff val="80000"/>
                </a:schemeClr>
              </a:solidFill>
              <a:latin typeface="Purisa" panose="02000603000000000000" pitchFamily="2" charset="2"/>
              <a:cs typeface="Purisa" panose="02000603000000000000" pitchFamily="2" charset="2"/>
            </a:endParaRPr>
          </a:p>
        </p:txBody>
      </p:sp>
      <p:sp>
        <p:nvSpPr>
          <p:cNvPr id="4" name="Oval Callout 3"/>
          <p:cNvSpPr/>
          <p:nvPr/>
        </p:nvSpPr>
        <p:spPr>
          <a:xfrm>
            <a:off x="1733796" y="3158836"/>
            <a:ext cx="3633849" cy="3474505"/>
          </a:xfrm>
          <a:prstGeom prst="wedgeEllipseCallout">
            <a:avLst>
              <a:gd name="adj1" fmla="val -95408"/>
              <a:gd name="adj2" fmla="val -3998"/>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Callout 6"/>
          <p:cNvSpPr/>
          <p:nvPr/>
        </p:nvSpPr>
        <p:spPr>
          <a:xfrm>
            <a:off x="5954489" y="2498580"/>
            <a:ext cx="4560125" cy="2787732"/>
          </a:xfrm>
          <a:prstGeom prst="wedgeEllipseCallout">
            <a:avLst>
              <a:gd name="adj1" fmla="val 73698"/>
              <a:gd name="adj2" fmla="val -117266"/>
            </a:avLst>
          </a:prstGeom>
          <a:blipFill dpi="0" rotWithShape="1">
            <a:blip r:embed="rId5">
              <a:extLst>
                <a:ext uri="{28A0092B-C50C-407E-A947-70E740481C1C}">
                  <a14:useLocalDpi xmlns:a14="http://schemas.microsoft.com/office/drawing/2010/main" val="0"/>
                </a:ext>
              </a:extLst>
            </a:blip>
            <a:srcRect/>
            <a:tile tx="546100" ty="-241300" sx="40000" sy="4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760027" y="5659732"/>
            <a:ext cx="3342909" cy="553998"/>
          </a:xfrm>
          <a:prstGeom prst="rect">
            <a:avLst/>
          </a:prstGeom>
          <a:noFill/>
        </p:spPr>
        <p:txBody>
          <a:bodyPr wrap="square" rtlCol="0">
            <a:spAutoFit/>
          </a:bodyPr>
          <a:lstStyle/>
          <a:p>
            <a:pPr algn="r"/>
            <a:r>
              <a:rPr lang="en-US" sz="3000" smtClean="0">
                <a:solidFill>
                  <a:schemeClr val="accent4">
                    <a:lumMod val="20000"/>
                    <a:lumOff val="80000"/>
                  </a:schemeClr>
                </a:solidFill>
                <a:latin typeface="Purisa" panose="02000603000000000000" pitchFamily="2" charset="2"/>
                <a:cs typeface="Purisa" panose="02000603000000000000" pitchFamily="2" charset="2"/>
              </a:rPr>
              <a:t>EE, IITB</a:t>
            </a:r>
            <a:endParaRPr lang="en-US" sz="3000" dirty="0">
              <a:solidFill>
                <a:schemeClr val="accent4">
                  <a:lumMod val="20000"/>
                  <a:lumOff val="80000"/>
                </a:schemeClr>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11982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7"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2962" y="474601"/>
            <a:ext cx="4506102"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Supernovae!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232524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9170" y="1778482"/>
            <a:ext cx="6477156" cy="4045848"/>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0773" y="2014915"/>
            <a:ext cx="5197063" cy="357298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0772" y="2014915"/>
            <a:ext cx="5197063" cy="357298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7200" y="1619499"/>
            <a:ext cx="7757886" cy="4363811"/>
          </a:xfrm>
          <a:prstGeom prst="rect">
            <a:avLst/>
          </a:prstGeom>
        </p:spPr>
      </p:pic>
    </p:spTree>
    <p:extLst>
      <p:ext uri="{BB962C8B-B14F-4D97-AF65-F5344CB8AC3E}">
        <p14:creationId xmlns:p14="http://schemas.microsoft.com/office/powerpoint/2010/main" val="2523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Extreme Distances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60863"/>
            <a:ext cx="1740303" cy="14042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982" y="1729683"/>
            <a:ext cx="7553325" cy="4648200"/>
          </a:xfrm>
          <a:prstGeom prst="rect">
            <a:avLst/>
          </a:prstGeom>
        </p:spPr>
      </p:pic>
    </p:spTree>
    <p:extLst>
      <p:ext uri="{BB962C8B-B14F-4D97-AF65-F5344CB8AC3E}">
        <p14:creationId xmlns:p14="http://schemas.microsoft.com/office/powerpoint/2010/main" val="1993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474601"/>
            <a:ext cx="728706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Velocity Dispersions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1652074"/>
            <a:ext cx="1740303" cy="1404213"/>
          </a:xfrm>
          <a:prstGeom prst="rect">
            <a:avLst/>
          </a:prstGeom>
        </p:spPr>
      </p:pic>
      <p:pic>
        <p:nvPicPr>
          <p:cNvPr id="2052" name="Picture 4" descr="http://quarknet.fnal.gov/eeu/hubblediagram/histogram.jpg"/>
          <p:cNvPicPr>
            <a:picLocks noChangeAspect="1" noChangeArrowheads="1"/>
          </p:cNvPicPr>
          <p:nvPr/>
        </p:nvPicPr>
        <p:blipFill rotWithShape="1">
          <a:blip r:embed="rId6">
            <a:extLst>
              <a:ext uri="{28A0092B-C50C-407E-A947-70E740481C1C}">
                <a14:useLocalDpi xmlns:a14="http://schemas.microsoft.com/office/drawing/2010/main" val="0"/>
              </a:ext>
            </a:extLst>
          </a:blip>
          <a:srcRect l="11165" t="12665" r="16080" b="33683"/>
          <a:stretch/>
        </p:blipFill>
        <p:spPr bwMode="auto">
          <a:xfrm>
            <a:off x="3168051" y="1963233"/>
            <a:ext cx="7462808" cy="362302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5007019" y="3928989"/>
            <a:ext cx="2161225" cy="22525"/>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299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5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Rotation Curves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2" descr="https://www.ph.utexas.edu/~coker2/Rotationcurve_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695" y="1370262"/>
            <a:ext cx="8751630" cy="52994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5056413" y="2887513"/>
            <a:ext cx="15919" cy="1770751"/>
          </a:xfrm>
          <a:prstGeom prst="straightConnector1">
            <a:avLst/>
          </a:prstGeom>
          <a:ln w="5715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861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8437" y="474601"/>
            <a:ext cx="6780627"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Predictive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933618"/>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784" y="1458501"/>
            <a:ext cx="5362099" cy="4909642"/>
          </a:xfrm>
          <a:prstGeom prst="rect">
            <a:avLst/>
          </a:prstGeom>
        </p:spPr>
      </p:pic>
      <p:cxnSp>
        <p:nvCxnSpPr>
          <p:cNvPr id="7" name="Straight Arrow Connector 6"/>
          <p:cNvCxnSpPr/>
          <p:nvPr/>
        </p:nvCxnSpPr>
        <p:spPr>
          <a:xfrm>
            <a:off x="3080247" y="4567617"/>
            <a:ext cx="707982" cy="20712"/>
          </a:xfrm>
          <a:prstGeom prst="straightConnector1">
            <a:avLst/>
          </a:prstGeom>
          <a:ln w="57150">
            <a:solidFill>
              <a:schemeClr val="accent4"/>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6986083" y="3359324"/>
            <a:ext cx="399148" cy="1107996"/>
          </a:xfrm>
          <a:prstGeom prst="rect">
            <a:avLst/>
          </a:prstGeom>
          <a:noFill/>
        </p:spPr>
        <p:txBody>
          <a:bodyPr wrap="none" lIns="0" tIns="0" rIns="0" bIns="0" rtlCol="0">
            <a:spAutoFit/>
          </a:bodyPr>
          <a:lstStyle/>
          <a:p>
            <a:r>
              <a:rPr lang="en-US" sz="7200" dirty="0" smtClean="0">
                <a:solidFill>
                  <a:schemeClr val="accent4"/>
                </a:solidFill>
              </a:rPr>
              <a:t>x</a:t>
            </a:r>
            <a:endParaRPr lang="en-US" sz="7200" dirty="0">
              <a:solidFill>
                <a:schemeClr val="accent4"/>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5231" y="2656022"/>
            <a:ext cx="4495800" cy="2514600"/>
          </a:xfrm>
          <a:prstGeom prst="rect">
            <a:avLst/>
          </a:prstGeom>
        </p:spPr>
      </p:pic>
      <p:graphicFrame>
        <p:nvGraphicFramePr>
          <p:cNvPr id="5" name="Diagram 4"/>
          <p:cNvGraphicFramePr/>
          <p:nvPr>
            <p:extLst>
              <p:ext uri="{D42A27DB-BD31-4B8C-83A1-F6EECF244321}">
                <p14:modId xmlns:p14="http://schemas.microsoft.com/office/powerpoint/2010/main" val="1950747289"/>
              </p:ext>
            </p:extLst>
          </p:nvPr>
        </p:nvGraphicFramePr>
        <p:xfrm>
          <a:off x="2538186" y="1251074"/>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1975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6"/>
                                        </p:tgtEl>
                                      </p:cBhvr>
                                    </p:animEffect>
                                    <p:set>
                                      <p:cBhvr>
                                        <p:cTn id="27" dur="1" fill="hold">
                                          <p:stCondLst>
                                            <p:cond delay="24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2"/>
                                        </p:tgtEl>
                                      </p:cBhvr>
                                    </p:animEffect>
                                    <p:set>
                                      <p:cBhvr>
                                        <p:cTn id="30" dur="1" fill="hold">
                                          <p:stCondLst>
                                            <p:cond delay="24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15"/>
                                        </p:tgtEl>
                                      </p:cBhvr>
                                    </p:animEffect>
                                    <p:set>
                                      <p:cBhvr>
                                        <p:cTn id="33" dur="1" fill="hold">
                                          <p:stCondLst>
                                            <p:cond delay="249"/>
                                          </p:stCondLst>
                                        </p:cTn>
                                        <p:tgtEl>
                                          <p:spTgt spid="1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7"/>
                                        </p:tgtEl>
                                      </p:cBhvr>
                                    </p:animEffect>
                                    <p:set>
                                      <p:cBhvr>
                                        <p:cTn id="36" dur="1" fill="hold">
                                          <p:stCondLst>
                                            <p:cond delay="24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Image Pixel Photo-Z</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1622053"/>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465" y="1611131"/>
            <a:ext cx="10058400" cy="505861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465" y="1622053"/>
            <a:ext cx="10058400" cy="5058610"/>
          </a:xfrm>
          <a:prstGeom prst="rect">
            <a:avLst/>
          </a:prstGeom>
        </p:spPr>
      </p:pic>
    </p:spTree>
    <p:extLst>
      <p:ext uri="{BB962C8B-B14F-4D97-AF65-F5344CB8AC3E}">
        <p14:creationId xmlns:p14="http://schemas.microsoft.com/office/powerpoint/2010/main" val="36129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9320" y="2476184"/>
            <a:ext cx="8273145" cy="3170099"/>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Astronomers are always coming up with new ways of measuring distances</a:t>
            </a:r>
          </a:p>
        </p:txBody>
      </p:sp>
      <p:pic>
        <p:nvPicPr>
          <p:cNvPr id="4098" name="Picture 2" descr="http://www.reocities.com/samuelsantiago/astronomy/comic5.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1" b="98246" l="0" r="98000"/>
                    </a14:imgEffect>
                  </a14:imgLayer>
                </a14:imgProps>
              </a:ext>
              <a:ext uri="{28A0092B-C50C-407E-A947-70E740481C1C}">
                <a14:useLocalDpi xmlns:a14="http://schemas.microsoft.com/office/drawing/2010/main" val="0"/>
              </a:ext>
            </a:extLst>
          </a:blip>
          <a:srcRect/>
          <a:stretch>
            <a:fillRect/>
          </a:stretch>
        </p:blipFill>
        <p:spPr bwMode="auto">
          <a:xfrm>
            <a:off x="2015687" y="882169"/>
            <a:ext cx="19050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38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4685" y="2070092"/>
            <a:ext cx="4845524" cy="861774"/>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Thank You!</a:t>
            </a:r>
          </a:p>
        </p:txBody>
      </p:sp>
      <p:sp>
        <p:nvSpPr>
          <p:cNvPr id="3" name="TextBox 2"/>
          <p:cNvSpPr txBox="1"/>
          <p:nvPr/>
        </p:nvSpPr>
        <p:spPr>
          <a:xfrm>
            <a:off x="4837507" y="3516903"/>
            <a:ext cx="2659877" cy="553998"/>
          </a:xfrm>
          <a:prstGeom prst="rect">
            <a:avLst/>
          </a:prstGeom>
          <a:noFill/>
        </p:spPr>
        <p:txBody>
          <a:bodyPr wrap="square" rtlCol="0">
            <a:spAutoFit/>
          </a:bodyPr>
          <a:lstStyle/>
          <a:p>
            <a:pPr algn="ctr"/>
            <a:r>
              <a:rPr lang="en-US" sz="3000" dirty="0" smtClean="0">
                <a:solidFill>
                  <a:schemeClr val="accent4"/>
                </a:solidFill>
                <a:latin typeface="Purisa" panose="02000603000000000000" pitchFamily="2" charset="2"/>
                <a:cs typeface="Purisa" panose="02000603000000000000" pitchFamily="2" charset="2"/>
              </a:rPr>
              <a:t>Questions?</a:t>
            </a:r>
          </a:p>
        </p:txBody>
      </p:sp>
      <p:sp>
        <p:nvSpPr>
          <p:cNvPr id="4" name="Rectangle 3"/>
          <p:cNvSpPr/>
          <p:nvPr/>
        </p:nvSpPr>
        <p:spPr>
          <a:xfrm>
            <a:off x="3861365" y="4070901"/>
            <a:ext cx="4612160" cy="369332"/>
          </a:xfrm>
          <a:prstGeom prst="rect">
            <a:avLst/>
          </a:prstGeom>
        </p:spPr>
        <p:txBody>
          <a:bodyPr wrap="none">
            <a:spAutoFit/>
          </a:bodyPr>
          <a:lstStyle/>
          <a:p>
            <a:r>
              <a:rPr lang="en-US" dirty="0">
                <a:solidFill>
                  <a:schemeClr val="accent4"/>
                </a:solidFill>
                <a:latin typeface="Purisa" panose="02000603000000000000" pitchFamily="2" charset="2"/>
                <a:cs typeface="Purisa" panose="02000603000000000000" pitchFamily="2" charset="2"/>
              </a:rPr>
              <a:t>NO </a:t>
            </a:r>
            <a:r>
              <a:rPr lang="en-US" dirty="0" smtClean="0">
                <a:solidFill>
                  <a:schemeClr val="accent4"/>
                </a:solidFill>
                <a:latin typeface="Purisa" panose="02000603000000000000" pitchFamily="2" charset="2"/>
                <a:cs typeface="Purisa" panose="02000603000000000000" pitchFamily="2" charset="2"/>
              </a:rPr>
              <a:t>aliens, UFOs or God please</a:t>
            </a:r>
            <a:r>
              <a:rPr lang="en-US" dirty="0" smtClean="0">
                <a:solidFill>
                  <a:schemeClr val="accent4"/>
                </a:solidFill>
                <a:latin typeface="Purisa" panose="02000603000000000000" pitchFamily="2" charset="2"/>
                <a:cs typeface="Purisa" panose="02000603000000000000" pitchFamily="2" charset="2"/>
              </a:rPr>
              <a:t>! </a:t>
            </a:r>
            <a:r>
              <a:rPr lang="en-US" dirty="0" smtClean="0">
                <a:solidFill>
                  <a:schemeClr val="accent4"/>
                </a:solidFill>
                <a:latin typeface="Purisa" panose="02000603000000000000" pitchFamily="2" charset="2"/>
                <a:cs typeface="Purisa" panose="02000603000000000000" pitchFamily="2" charset="2"/>
                <a:sym typeface="Wingdings"/>
              </a:rPr>
              <a:t></a:t>
            </a:r>
            <a:endParaRPr lang="en-US" dirty="0"/>
          </a:p>
        </p:txBody>
      </p:sp>
    </p:spTree>
    <p:extLst>
      <p:ext uri="{BB962C8B-B14F-4D97-AF65-F5344CB8AC3E}">
        <p14:creationId xmlns:p14="http://schemas.microsoft.com/office/powerpoint/2010/main" val="247707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nasa.gov/images/content/693753main_pia15818-43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1484" y="460986"/>
            <a:ext cx="4845524"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Why Ladder?</a:t>
            </a:r>
          </a:p>
        </p:txBody>
      </p:sp>
      <p:sp>
        <p:nvSpPr>
          <p:cNvPr id="4" name="Oval Callout 3"/>
          <p:cNvSpPr/>
          <p:nvPr/>
        </p:nvSpPr>
        <p:spPr>
          <a:xfrm>
            <a:off x="2112135" y="4301544"/>
            <a:ext cx="2562896" cy="1867436"/>
          </a:xfrm>
          <a:prstGeom prst="wedgeEllipseCallout">
            <a:avLst>
              <a:gd name="adj1" fmla="val -59526"/>
              <a:gd name="adj2" fmla="val -54052"/>
            </a:avLst>
          </a:prstGeom>
          <a:blipFill dpi="0" rotWithShape="1">
            <a:blip r:embed="rId4"/>
            <a:srcRect/>
            <a:tile tx="565150" ty="0" sx="70000" sy="7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14780391">
            <a:off x="5211629" y="3188859"/>
            <a:ext cx="965916" cy="1803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flatTx/>
          </a:bodyPr>
          <a:lstStyle/>
          <a:p>
            <a:pPr algn="ctr"/>
            <a:endParaRPr lang="en-US" dirty="0"/>
          </a:p>
        </p:txBody>
      </p:sp>
      <p:sp>
        <p:nvSpPr>
          <p:cNvPr id="6" name="Oval Callout 5"/>
          <p:cNvSpPr/>
          <p:nvPr/>
        </p:nvSpPr>
        <p:spPr>
          <a:xfrm>
            <a:off x="6787166" y="2495282"/>
            <a:ext cx="1996226" cy="1561563"/>
          </a:xfrm>
          <a:prstGeom prst="wedgeEllipseCallout">
            <a:avLst>
              <a:gd name="adj1" fmla="val -59526"/>
              <a:gd name="adj2" fmla="val -54052"/>
            </a:avLst>
          </a:prstGeom>
          <a:blipFill dpi="0" rotWithShape="1">
            <a:blip r:embed="rId5"/>
            <a:srcRect/>
            <a:tile tx="27305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p:cNvSpPr/>
          <p:nvPr/>
        </p:nvSpPr>
        <p:spPr>
          <a:xfrm rot="14780391">
            <a:off x="9136919" y="1768385"/>
            <a:ext cx="673131" cy="1211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Callout 7"/>
          <p:cNvSpPr/>
          <p:nvPr/>
        </p:nvSpPr>
        <p:spPr>
          <a:xfrm>
            <a:off x="10116283" y="1322760"/>
            <a:ext cx="1208466" cy="964850"/>
          </a:xfrm>
          <a:prstGeom prst="wedgeEllipseCallout">
            <a:avLst>
              <a:gd name="adj1" fmla="val -59526"/>
              <a:gd name="adj2" fmla="val -54052"/>
            </a:avLst>
          </a:prstGeom>
          <a:blipFill dpi="0" rotWithShape="1">
            <a:blip r:embed="rId6"/>
            <a:srcRect/>
            <a:tile tx="152400" ty="50800" sx="20000" sy="2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wn Arrow 8"/>
          <p:cNvSpPr/>
          <p:nvPr/>
        </p:nvSpPr>
        <p:spPr>
          <a:xfrm rot="14780391">
            <a:off x="11627612" y="818239"/>
            <a:ext cx="356118" cy="790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861532" y="5723388"/>
            <a:ext cx="7315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Decreasing accuracy, in general</a:t>
            </a:r>
            <a:endParaRPr lang="en-US" sz="3000" dirty="0">
              <a:solidFill>
                <a:srgbClr val="FFFF00"/>
              </a:solidFill>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8920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875"/>
            <a:ext cx="12192001" cy="6879772"/>
          </a:xfrm>
          <a:prstGeom prst="rect">
            <a:avLst/>
          </a:prstGeom>
        </p:spPr>
      </p:pic>
      <p:sp>
        <p:nvSpPr>
          <p:cNvPr id="3" name="TextBox 2"/>
          <p:cNvSpPr txBox="1"/>
          <p:nvPr/>
        </p:nvSpPr>
        <p:spPr>
          <a:xfrm>
            <a:off x="183407" y="635156"/>
            <a:ext cx="11825183" cy="861774"/>
          </a:xfrm>
          <a:prstGeom prst="rect">
            <a:avLst/>
          </a:prstGeom>
          <a:noFill/>
        </p:spPr>
        <p:txBody>
          <a:bodyPr wrap="square" rtlCol="0">
            <a:spAutoFit/>
          </a:bodyPr>
          <a:lstStyle/>
          <a:p>
            <a:r>
              <a:rPr lang="en-US" sz="5000" dirty="0" smtClean="0">
                <a:solidFill>
                  <a:schemeClr val="accent6">
                    <a:lumMod val="20000"/>
                    <a:lumOff val="80000"/>
                  </a:schemeClr>
                </a:solidFill>
                <a:latin typeface="Purisa" panose="02000603000000000000" pitchFamily="2" charset="2"/>
                <a:cs typeface="Purisa" panose="02000603000000000000" pitchFamily="2" charset="2"/>
              </a:rPr>
              <a:t>Distances in Astronomy are BIG!</a:t>
            </a:r>
          </a:p>
        </p:txBody>
      </p:sp>
      <p:sp>
        <p:nvSpPr>
          <p:cNvPr id="5" name="TextBox 4"/>
          <p:cNvSpPr txBox="1"/>
          <p:nvPr/>
        </p:nvSpPr>
        <p:spPr>
          <a:xfrm>
            <a:off x="874815" y="6139543"/>
            <a:ext cx="10442366" cy="477054"/>
          </a:xfrm>
          <a:prstGeom prst="rect">
            <a:avLst/>
          </a:prstGeom>
          <a:noFill/>
        </p:spPr>
        <p:txBody>
          <a:bodyPr wrap="square" rtlCol="0">
            <a:spAutoFit/>
          </a:bodyPr>
          <a:lstStyle/>
          <a:p>
            <a:r>
              <a:rPr lang="en-US" sz="2500" b="1" dirty="0" smtClean="0">
                <a:latin typeface="Purisa" panose="02000603000000000000" pitchFamily="2" charset="2"/>
                <a:cs typeface="Purisa" panose="02000603000000000000" pitchFamily="2" charset="2"/>
              </a:rPr>
              <a:t>Distances measured by their effects, not by a ruler!</a:t>
            </a:r>
            <a:endParaRPr lang="en-US" sz="2500" b="1" dirty="0">
              <a:latin typeface="Purisa" panose="02000603000000000000" pitchFamily="2" charset="2"/>
              <a:cs typeface="Purisa" panose="02000603000000000000" pitchFamily="2" charset="2"/>
            </a:endParaRPr>
          </a:p>
        </p:txBody>
      </p:sp>
    </p:spTree>
    <p:extLst>
      <p:ext uri="{BB962C8B-B14F-4D97-AF65-F5344CB8AC3E}">
        <p14:creationId xmlns:p14="http://schemas.microsoft.com/office/powerpoint/2010/main" val="21374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0913" y="421568"/>
            <a:ext cx="721470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Direct Measurement</a:t>
            </a:r>
          </a:p>
        </p:txBody>
      </p:sp>
      <mc:AlternateContent xmlns:mc="http://schemas.openxmlformats.org/markup-compatibility/2006" xmlns:a14="http://schemas.microsoft.com/office/drawing/2010/main">
        <mc:Choice Requires="a14">
          <p:sp>
            <p:nvSpPr>
              <p:cNvPr id="6" name="TextBox 5"/>
              <p:cNvSpPr txBox="1"/>
              <p:nvPr/>
            </p:nvSpPr>
            <p:spPr>
              <a:xfrm>
                <a:off x="3578282" y="2426461"/>
                <a:ext cx="6187044" cy="22236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7200" i="1" smtClean="0">
                              <a:solidFill>
                                <a:schemeClr val="bg1"/>
                              </a:solidFill>
                              <a:latin typeface="Cambria Math" charset="0"/>
                            </a:rPr>
                          </m:ctrlPr>
                        </m:fPr>
                        <m:num>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𝑇</m:t>
                              </m:r>
                            </m:e>
                            <m:sup>
                              <m:r>
                                <a:rPr lang="en-US" sz="7200" b="0" i="1" smtClean="0">
                                  <a:solidFill>
                                    <a:schemeClr val="bg1"/>
                                  </a:solidFill>
                                  <a:latin typeface="Cambria Math" panose="02040503050406030204" pitchFamily="18" charset="0"/>
                                </a:rPr>
                                <m:t>2</m:t>
                              </m:r>
                            </m:sup>
                          </m:sSup>
                        </m:num>
                        <m:den>
                          <m:sSup>
                            <m:sSupPr>
                              <m:ctrlPr>
                                <a:rPr lang="en-US" sz="7200" i="1" smtClean="0">
                                  <a:solidFill>
                                    <a:schemeClr val="bg1"/>
                                  </a:solidFill>
                                  <a:latin typeface="Cambria Math" charset="0"/>
                                </a:rPr>
                              </m:ctrlPr>
                            </m:sSupPr>
                            <m:e>
                              <m:r>
                                <a:rPr lang="en-US" sz="7200" b="0" i="1" smtClean="0">
                                  <a:solidFill>
                                    <a:schemeClr val="bg1"/>
                                  </a:solidFill>
                                  <a:latin typeface="Cambria Math" panose="02040503050406030204" pitchFamily="18" charset="0"/>
                                </a:rPr>
                                <m:t>𝑅</m:t>
                              </m:r>
                            </m:e>
                            <m:sup>
                              <m:r>
                                <a:rPr lang="en-US" sz="7200" b="0" i="1" smtClean="0">
                                  <a:solidFill>
                                    <a:schemeClr val="bg1"/>
                                  </a:solidFill>
                                  <a:latin typeface="Cambria Math" panose="02040503050406030204" pitchFamily="18" charset="0"/>
                                </a:rPr>
                                <m:t>3</m:t>
                              </m:r>
                            </m:sup>
                          </m:sSup>
                        </m:den>
                      </m:f>
                      <m:r>
                        <a:rPr lang="en-US" sz="7200" b="0" i="1" smtClean="0">
                          <a:solidFill>
                            <a:schemeClr val="bg1"/>
                          </a:solidFill>
                          <a:latin typeface="Cambria Math" panose="02040503050406030204" pitchFamily="18" charset="0"/>
                        </a:rPr>
                        <m:t>= </m:t>
                      </m:r>
                      <m:f>
                        <m:fPr>
                          <m:ctrlPr>
                            <a:rPr lang="en-US" sz="7200" b="0" i="1" smtClean="0">
                              <a:solidFill>
                                <a:schemeClr val="bg1"/>
                              </a:solidFill>
                              <a:latin typeface="Cambria Math" charset="0"/>
                            </a:rPr>
                          </m:ctrlPr>
                        </m:fPr>
                        <m:num>
                          <m:r>
                            <a:rPr lang="en-US" sz="7200" b="0" i="1" smtClean="0">
                              <a:solidFill>
                                <a:schemeClr val="bg1"/>
                              </a:solidFill>
                              <a:latin typeface="Cambria Math" panose="02040503050406030204" pitchFamily="18" charset="0"/>
                            </a:rPr>
                            <m:t>4</m:t>
                          </m:r>
                          <m:sSup>
                            <m:sSupPr>
                              <m:ctrlPr>
                                <a:rPr lang="en-US" sz="7200" b="0" i="1" smtClean="0">
                                  <a:solidFill>
                                    <a:schemeClr val="bg1"/>
                                  </a:solidFill>
                                  <a:latin typeface="Cambria Math" charset="0"/>
                                </a:rPr>
                              </m:ctrlPr>
                            </m:sSupPr>
                            <m:e>
                              <m:r>
                                <a:rPr lang="en-US" sz="7200" b="0" i="1" smtClean="0">
                                  <a:solidFill>
                                    <a:schemeClr val="bg1"/>
                                  </a:solidFill>
                                  <a:latin typeface="Cambria Math" panose="02040503050406030204" pitchFamily="18" charset="0"/>
                                  <a:ea typeface="Cambria Math" panose="02040503050406030204" pitchFamily="18" charset="0"/>
                                </a:rPr>
                                <m:t>𝜋</m:t>
                              </m:r>
                            </m:e>
                            <m:sup>
                              <m:r>
                                <a:rPr lang="en-US" sz="7200" b="0" i="1" smtClean="0">
                                  <a:solidFill>
                                    <a:schemeClr val="bg1"/>
                                  </a:solidFill>
                                  <a:latin typeface="Cambria Math" panose="02040503050406030204" pitchFamily="18" charset="0"/>
                                </a:rPr>
                                <m:t>2</m:t>
                              </m:r>
                            </m:sup>
                          </m:sSup>
                        </m:num>
                        <m:den>
                          <m:r>
                            <a:rPr lang="en-US" sz="7200" b="0" i="1" smtClean="0">
                              <a:solidFill>
                                <a:schemeClr val="bg1"/>
                              </a:solidFill>
                              <a:latin typeface="Cambria Math" panose="02040503050406030204" pitchFamily="18" charset="0"/>
                            </a:rPr>
                            <m:t>𝐺𝑀</m:t>
                          </m:r>
                        </m:den>
                      </m:f>
                    </m:oMath>
                  </m:oMathPara>
                </a14:m>
                <a:endParaRPr lang="en-US" sz="72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78282" y="2426461"/>
                <a:ext cx="6187044" cy="2223686"/>
              </a:xfrm>
              <a:prstGeom prst="rect">
                <a:avLst/>
              </a:prstGeom>
              <a:blipFill rotWithShape="0">
                <a:blip r:embed="rId3"/>
                <a:stretch>
                  <a:fillRect/>
                </a:stretch>
              </a:blipFill>
            </p:spPr>
            <p:txBody>
              <a:bodyPr/>
              <a:lstStyle/>
              <a:p>
                <a:r>
                  <a:rPr lang="en-US">
                    <a:noFill/>
                  </a:rPr>
                  <a:t> </a:t>
                </a:r>
              </a:p>
            </p:txBody>
          </p:sp>
        </mc:Fallback>
      </mc:AlternateContent>
      <p:sp>
        <p:nvSpPr>
          <p:cNvPr id="17" name="Oval 16"/>
          <p:cNvSpPr/>
          <p:nvPr/>
        </p:nvSpPr>
        <p:spPr>
          <a:xfrm>
            <a:off x="4546120" y="1773728"/>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277881" y="2505489"/>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91249" y="3718857"/>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216389" y="4094668"/>
            <a:ext cx="180110" cy="1801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Straight Connector 22"/>
          <p:cNvCxnSpPr>
            <a:endCxn id="20" idx="1"/>
          </p:cNvCxnSpPr>
          <p:nvPr/>
        </p:nvCxnSpPr>
        <p:spPr>
          <a:xfrm flipH="1" flipV="1">
            <a:off x="4944992" y="2459560"/>
            <a:ext cx="1726810" cy="143985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944992" y="2462005"/>
            <a:ext cx="327051" cy="169698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910591" y="242515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272043" y="3899410"/>
            <a:ext cx="1399759" cy="25713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6655165">
            <a:off x="4538501" y="204328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p:cNvSpPr/>
          <p:nvPr/>
        </p:nvSpPr>
        <p:spPr>
          <a:xfrm>
            <a:off x="2450126" y="2660067"/>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641589" y="3310502"/>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753997" y="3699660"/>
            <a:ext cx="412581" cy="4125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Arrow Connector 33"/>
          <p:cNvCxnSpPr>
            <a:stCxn id="31" idx="1"/>
          </p:cNvCxnSpPr>
          <p:nvPr/>
        </p:nvCxnSpPr>
        <p:spPr>
          <a:xfrm flipH="1">
            <a:off x="4801440" y="3482396"/>
            <a:ext cx="5012043" cy="1167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801440" y="3258072"/>
            <a:ext cx="4963885" cy="1016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2705686">
            <a:off x="8115434" y="3307324"/>
            <a:ext cx="1140031" cy="1293698"/>
          </a:xfrm>
          <a:prstGeom prst="arc">
            <a:avLst>
              <a:gd name="adj1" fmla="val 16959085"/>
              <a:gd name="adj2" fmla="val 20397425"/>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1526087" y="2932010"/>
            <a:ext cx="10046524" cy="1631216"/>
          </a:xfrm>
          <a:prstGeom prst="rect">
            <a:avLst/>
          </a:prstGeom>
          <a:noFill/>
        </p:spPr>
        <p:txBody>
          <a:bodyPr wrap="square" rtlCol="0">
            <a:spAutoFit/>
          </a:bodyPr>
          <a:lstStyle/>
          <a:p>
            <a:pPr algn="ctr"/>
            <a:r>
              <a:rPr lang="en-US" sz="5000" dirty="0" smtClean="0">
                <a:solidFill>
                  <a:schemeClr val="accent4"/>
                </a:solidFill>
                <a:latin typeface="Purisa" panose="02000603000000000000" pitchFamily="2" charset="2"/>
                <a:cs typeface="Purisa" panose="02000603000000000000" pitchFamily="2" charset="2"/>
              </a:rPr>
              <a:t>Radar =&gt; Distance to a few cm!</a:t>
            </a:r>
          </a:p>
        </p:txBody>
      </p:sp>
      <p:sp>
        <p:nvSpPr>
          <p:cNvPr id="37" name="TextBox 36"/>
          <p:cNvSpPr txBox="1"/>
          <p:nvPr/>
        </p:nvSpPr>
        <p:spPr>
          <a:xfrm>
            <a:off x="5705246" y="2841409"/>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au</a:t>
            </a:r>
            <a:endParaRPr lang="en-US" sz="2000" b="1" dirty="0">
              <a:solidFill>
                <a:srgbClr val="FFFF00"/>
              </a:solidFill>
              <a:latin typeface="Purisa" panose="02000603000000000000" pitchFamily="2" charset="2"/>
              <a:cs typeface="Purisa" panose="02000603000000000000" pitchFamily="2" charset="2"/>
            </a:endParaRPr>
          </a:p>
        </p:txBody>
      </p:sp>
      <p:pic>
        <p:nvPicPr>
          <p:cNvPr id="2" name="Picture 1"/>
          <p:cNvPicPr>
            <a:picLocks noChangeAspect="1"/>
          </p:cNvPicPr>
          <p:nvPr/>
        </p:nvPicPr>
        <p:blipFill rotWithShape="1">
          <a:blip r:embed="rId4"/>
          <a:srcRect l="27691" t="20048" r="28953" b="23414"/>
          <a:stretch/>
        </p:blipFill>
        <p:spPr>
          <a:xfrm>
            <a:off x="4283502" y="1819035"/>
            <a:ext cx="5641145" cy="4135901"/>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26" name="Picture 25"/>
          <p:cNvPicPr>
            <a:picLocks noChangeAspect="1"/>
          </p:cNvPicPr>
          <p:nvPr/>
        </p:nvPicPr>
        <p:blipFill>
          <a:blip r:embed="rId6" cstate="print">
            <a:extLst>
              <a:ext uri="{BEBA8EAE-BF5A-486C-A8C5-ECC9F3942E4B}">
                <a14:imgProps xmlns:a14="http://schemas.microsoft.com/office/drawing/2010/main">
                  <a14:imgLayer r:embed="rId7">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5279719"/>
            <a:ext cx="1740303" cy="1404213"/>
          </a:xfrm>
          <a:prstGeom prst="rect">
            <a:avLst/>
          </a:prstGeom>
        </p:spPr>
      </p:pic>
      <p:sp>
        <p:nvSpPr>
          <p:cNvPr id="29" name="Oval 28"/>
          <p:cNvSpPr/>
          <p:nvPr/>
        </p:nvSpPr>
        <p:spPr>
          <a:xfrm>
            <a:off x="6015348" y="2598730"/>
            <a:ext cx="2588212" cy="2588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4822272" y="2950818"/>
            <a:ext cx="4563606" cy="118313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V="1">
            <a:off x="5170614" y="3886986"/>
            <a:ext cx="4563606" cy="1183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340997" y="3521001"/>
            <a:ext cx="222840" cy="87289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49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25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5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25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5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5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9"/>
                                        </p:tgtEl>
                                      </p:cBhvr>
                                    </p:animEffect>
                                    <p:set>
                                      <p:cBhvr>
                                        <p:cTn id="62" dur="1" fill="hold">
                                          <p:stCondLst>
                                            <p:cond delay="249"/>
                                          </p:stCondLst>
                                        </p:cTn>
                                        <p:tgtEl>
                                          <p:spTgt spid="19"/>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50"/>
                                        <p:tgtEl>
                                          <p:spTgt spid="18"/>
                                        </p:tgtEl>
                                      </p:cBhvr>
                                    </p:animEffect>
                                    <p:set>
                                      <p:cBhvr>
                                        <p:cTn id="65" dur="1" fill="hold">
                                          <p:stCondLst>
                                            <p:cond delay="24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50"/>
                                        <p:tgtEl>
                                          <p:spTgt spid="20"/>
                                        </p:tgtEl>
                                      </p:cBhvr>
                                    </p:animEffect>
                                    <p:set>
                                      <p:cBhvr>
                                        <p:cTn id="68" dur="1" fill="hold">
                                          <p:stCondLst>
                                            <p:cond delay="249"/>
                                          </p:stCondLst>
                                        </p:cTn>
                                        <p:tgtEl>
                                          <p:spTgt spid="2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250"/>
                                        <p:tgtEl>
                                          <p:spTgt spid="23"/>
                                        </p:tgtEl>
                                      </p:cBhvr>
                                    </p:animEffect>
                                    <p:set>
                                      <p:cBhvr>
                                        <p:cTn id="71" dur="1" fill="hold">
                                          <p:stCondLst>
                                            <p:cond delay="249"/>
                                          </p:stCondLst>
                                        </p:cTn>
                                        <p:tgtEl>
                                          <p:spTgt spid="23"/>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27"/>
                                        </p:tgtEl>
                                      </p:cBhvr>
                                    </p:animEffect>
                                    <p:set>
                                      <p:cBhvr>
                                        <p:cTn id="74" dur="1" fill="hold">
                                          <p:stCondLst>
                                            <p:cond delay="249"/>
                                          </p:stCondLst>
                                        </p:cTn>
                                        <p:tgtEl>
                                          <p:spTgt spid="2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50"/>
                                        <p:tgtEl>
                                          <p:spTgt spid="25"/>
                                        </p:tgtEl>
                                      </p:cBhvr>
                                    </p:animEffect>
                                    <p:set>
                                      <p:cBhvr>
                                        <p:cTn id="77" dur="1" fill="hold">
                                          <p:stCondLst>
                                            <p:cond delay="249"/>
                                          </p:stCondLst>
                                        </p:cTn>
                                        <p:tgtEl>
                                          <p:spTgt spid="2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8"/>
                                        </p:tgtEl>
                                      </p:cBhvr>
                                    </p:animEffect>
                                    <p:set>
                                      <p:cBhvr>
                                        <p:cTn id="80" dur="1" fill="hold">
                                          <p:stCondLst>
                                            <p:cond delay="249"/>
                                          </p:stCondLst>
                                        </p:cTn>
                                        <p:tgtEl>
                                          <p:spTgt spid="28"/>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50"/>
                                        <p:tgtEl>
                                          <p:spTgt spid="22"/>
                                        </p:tgtEl>
                                      </p:cBhvr>
                                    </p:animEffect>
                                    <p:set>
                                      <p:cBhvr>
                                        <p:cTn id="83" dur="1" fill="hold">
                                          <p:stCondLst>
                                            <p:cond delay="24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25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25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25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5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25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25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250"/>
                                        <p:tgtEl>
                                          <p:spTgt spid="30"/>
                                        </p:tgtEl>
                                      </p:cBhvr>
                                    </p:animEffect>
                                    <p:set>
                                      <p:cBhvr>
                                        <p:cTn id="117" dur="1" fill="hold">
                                          <p:stCondLst>
                                            <p:cond delay="249"/>
                                          </p:stCondLst>
                                        </p:cTn>
                                        <p:tgtEl>
                                          <p:spTgt spid="3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33"/>
                                        </p:tgtEl>
                                      </p:cBhvr>
                                    </p:animEffect>
                                    <p:set>
                                      <p:cBhvr>
                                        <p:cTn id="120" dur="1" fill="hold">
                                          <p:stCondLst>
                                            <p:cond delay="249"/>
                                          </p:stCondLst>
                                        </p:cTn>
                                        <p:tgtEl>
                                          <p:spTgt spid="3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250"/>
                                        <p:tgtEl>
                                          <p:spTgt spid="31"/>
                                        </p:tgtEl>
                                      </p:cBhvr>
                                    </p:animEffect>
                                    <p:set>
                                      <p:cBhvr>
                                        <p:cTn id="123" dur="1" fill="hold">
                                          <p:stCondLst>
                                            <p:cond delay="249"/>
                                          </p:stCondLst>
                                        </p:cTn>
                                        <p:tgtEl>
                                          <p:spTgt spid="31"/>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250"/>
                                        <p:tgtEl>
                                          <p:spTgt spid="34"/>
                                        </p:tgtEl>
                                      </p:cBhvr>
                                    </p:animEffect>
                                    <p:set>
                                      <p:cBhvr>
                                        <p:cTn id="126" dur="1" fill="hold">
                                          <p:stCondLst>
                                            <p:cond delay="249"/>
                                          </p:stCondLst>
                                        </p:cTn>
                                        <p:tgtEl>
                                          <p:spTgt spid="34"/>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250"/>
                                        <p:tgtEl>
                                          <p:spTgt spid="36"/>
                                        </p:tgtEl>
                                      </p:cBhvr>
                                    </p:animEffect>
                                    <p:set>
                                      <p:cBhvr>
                                        <p:cTn id="129" dur="1" fill="hold">
                                          <p:stCondLst>
                                            <p:cond delay="249"/>
                                          </p:stCondLst>
                                        </p:cTn>
                                        <p:tgtEl>
                                          <p:spTgt spid="3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50"/>
                                        <p:tgtEl>
                                          <p:spTgt spid="38"/>
                                        </p:tgtEl>
                                      </p:cBhvr>
                                    </p:animEffect>
                                    <p:set>
                                      <p:cBhvr>
                                        <p:cTn id="132" dur="1" fill="hold">
                                          <p:stCondLst>
                                            <p:cond delay="249"/>
                                          </p:stCondLst>
                                        </p:cTn>
                                        <p:tgtEl>
                                          <p:spTgt spid="38"/>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fade">
                                      <p:cBhvr>
                                        <p:cTn id="135" dur="250"/>
                                        <p:tgtEl>
                                          <p:spTgt spid="32"/>
                                        </p:tgtEl>
                                      </p:cBhvr>
                                    </p:animEffect>
                                  </p:childTnLst>
                                </p:cTn>
                              </p:par>
                              <p:par>
                                <p:cTn id="136" presetID="10" presetClass="entr" presetSubtype="0" fill="hold"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250"/>
                                        <p:tgtEl>
                                          <p:spTgt spid="8"/>
                                        </p:tgtEl>
                                      </p:cBhvr>
                                    </p:animEffect>
                                  </p:childTnLst>
                                </p:cTn>
                              </p:par>
                              <p:par>
                                <p:cTn id="139" presetID="10" presetClass="entr" presetSubtype="0" fill="hold" nodeType="with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fade">
                                      <p:cBhvr>
                                        <p:cTn id="141" dur="250"/>
                                        <p:tgtEl>
                                          <p:spTgt spid="4"/>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29"/>
                                        </p:tgtEl>
                                        <p:attrNameLst>
                                          <p:attrName>style.visibility</p:attrName>
                                        </p:attrNameLst>
                                      </p:cBhvr>
                                      <p:to>
                                        <p:strVal val="visible"/>
                                      </p:to>
                                    </p:set>
                                    <p:animEffect transition="in" filter="fade">
                                      <p:cBhvr>
                                        <p:cTn id="144" dur="250"/>
                                        <p:tgtEl>
                                          <p:spTgt spid="2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xit" presetSubtype="0" fill="hold" nodeType="clickEffect">
                                  <p:stCondLst>
                                    <p:cond delay="0"/>
                                  </p:stCondLst>
                                  <p:childTnLst>
                                    <p:animEffect transition="out" filter="fade">
                                      <p:cBhvr>
                                        <p:cTn id="148" dur="250"/>
                                        <p:tgtEl>
                                          <p:spTgt spid="32"/>
                                        </p:tgtEl>
                                      </p:cBhvr>
                                    </p:animEffect>
                                    <p:set>
                                      <p:cBhvr>
                                        <p:cTn id="149" dur="1" fill="hold">
                                          <p:stCondLst>
                                            <p:cond delay="249"/>
                                          </p:stCondLst>
                                        </p:cTn>
                                        <p:tgtEl>
                                          <p:spTgt spid="32"/>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250"/>
                                        <p:tgtEl>
                                          <p:spTgt spid="8"/>
                                        </p:tgtEl>
                                      </p:cBhvr>
                                    </p:animEffect>
                                    <p:set>
                                      <p:cBhvr>
                                        <p:cTn id="152" dur="1" fill="hold">
                                          <p:stCondLst>
                                            <p:cond delay="249"/>
                                          </p:stCondLst>
                                        </p:cTn>
                                        <p:tgtEl>
                                          <p:spTgt spid="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250"/>
                                        <p:tgtEl>
                                          <p:spTgt spid="4"/>
                                        </p:tgtEl>
                                      </p:cBhvr>
                                    </p:animEffect>
                                    <p:set>
                                      <p:cBhvr>
                                        <p:cTn id="155" dur="1" fill="hold">
                                          <p:stCondLst>
                                            <p:cond delay="249"/>
                                          </p:stCondLst>
                                        </p:cTn>
                                        <p:tgtEl>
                                          <p:spTgt spid="4"/>
                                        </p:tgtEl>
                                        <p:attrNameLst>
                                          <p:attrName>style.visibility</p:attrName>
                                        </p:attrNameLst>
                                      </p:cBhvr>
                                      <p:to>
                                        <p:strVal val="hidden"/>
                                      </p:to>
                                    </p:set>
                                  </p:childTnLst>
                                </p:cTn>
                              </p:par>
                              <p:par>
                                <p:cTn id="156" presetID="10" presetClass="exit" presetSubtype="0" fill="hold" grpId="3" nodeType="withEffect">
                                  <p:stCondLst>
                                    <p:cond delay="0"/>
                                  </p:stCondLst>
                                  <p:childTnLst>
                                    <p:animEffect transition="out" filter="fade">
                                      <p:cBhvr>
                                        <p:cTn id="157" dur="250"/>
                                        <p:tgtEl>
                                          <p:spTgt spid="29"/>
                                        </p:tgtEl>
                                      </p:cBhvr>
                                    </p:animEffect>
                                    <p:set>
                                      <p:cBhvr>
                                        <p:cTn id="158" dur="1" fill="hold">
                                          <p:stCondLst>
                                            <p:cond delay="249"/>
                                          </p:stCondLst>
                                        </p:cTn>
                                        <p:tgtEl>
                                          <p:spTgt spid="2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fade">
                                      <p:cBhvr>
                                        <p:cTn id="163" dur="250"/>
                                        <p:tgtEl>
                                          <p:spTgt spid="3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1" nodeType="clickEffect">
                                  <p:stCondLst>
                                    <p:cond delay="0"/>
                                  </p:stCondLst>
                                  <p:childTnLst>
                                    <p:animEffect transition="out" filter="fade">
                                      <p:cBhvr>
                                        <p:cTn id="167" dur="250"/>
                                        <p:tgtEl>
                                          <p:spTgt spid="39"/>
                                        </p:tgtEl>
                                      </p:cBhvr>
                                    </p:animEffect>
                                    <p:set>
                                      <p:cBhvr>
                                        <p:cTn id="168" dur="1" fill="hold">
                                          <p:stCondLst>
                                            <p:cond delay="249"/>
                                          </p:stCondLst>
                                        </p:cTn>
                                        <p:tgtEl>
                                          <p:spTgt spid="39"/>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2"/>
                                        </p:tgtEl>
                                        <p:attrNameLst>
                                          <p:attrName>style.visibility</p:attrName>
                                        </p:attrNameLst>
                                      </p:cBhvr>
                                      <p:to>
                                        <p:strVal val="visible"/>
                                      </p:to>
                                    </p:set>
                                    <p:animEffect transition="in" filter="fade">
                                      <p:cBhvr>
                                        <p:cTn id="17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9" grpId="0" animBg="1"/>
      <p:bldP spid="19" grpId="1" animBg="1"/>
      <p:bldP spid="18" grpId="0" animBg="1"/>
      <p:bldP spid="18" grpId="1" animBg="1"/>
      <p:bldP spid="22" grpId="0" animBg="1"/>
      <p:bldP spid="22" grpId="1" animBg="1"/>
      <p:bldP spid="20" grpId="0" animBg="1"/>
      <p:bldP spid="20" grpId="1" animBg="1"/>
      <p:bldP spid="28" grpId="0" animBg="1"/>
      <p:bldP spid="28" grpId="1" animBg="1"/>
      <p:bldP spid="30" grpId="0" animBg="1"/>
      <p:bldP spid="30" grpId="1" animBg="1"/>
      <p:bldP spid="31" grpId="0" animBg="1"/>
      <p:bldP spid="31" grpId="1" animBg="1"/>
      <p:bldP spid="33" grpId="0" animBg="1"/>
      <p:bldP spid="33" grpId="1" animBg="1"/>
      <p:bldP spid="38" grpId="0" animBg="1"/>
      <p:bldP spid="38" grpId="1" animBg="1"/>
      <p:bldP spid="39" grpId="0"/>
      <p:bldP spid="39" grpId="1"/>
      <p:bldP spid="37" grpId="0"/>
      <p:bldP spid="37" grpId="1"/>
      <p:bldP spid="29" grpId="2" animBg="1"/>
      <p:bldP spid="29" grpId="3"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238" y="503603"/>
            <a:ext cx="8997540"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Beyond the Solar System</a:t>
            </a:r>
          </a:p>
        </p:txBody>
      </p:sp>
      <p:sp>
        <p:nvSpPr>
          <p:cNvPr id="5" name="Oval 4"/>
          <p:cNvSpPr/>
          <p:nvPr/>
        </p:nvSpPr>
        <p:spPr>
          <a:xfrm>
            <a:off x="519138" y="2130785"/>
            <a:ext cx="3562598" cy="3562598"/>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19883" y="3731530"/>
            <a:ext cx="361107" cy="3611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2"/>
          </p:cNvCxnSpPr>
          <p:nvPr/>
        </p:nvCxnSpPr>
        <p:spPr>
          <a:xfrm>
            <a:off x="2182984" y="2130784"/>
            <a:ext cx="6292622" cy="23332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984" y="2013332"/>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300436" y="3297393"/>
            <a:ext cx="6238271" cy="2431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182984" y="5584599"/>
            <a:ext cx="234904" cy="234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6815472" y="369695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c 15"/>
          <p:cNvSpPr/>
          <p:nvPr/>
        </p:nvSpPr>
        <p:spPr>
          <a:xfrm rot="13508580">
            <a:off x="6013829" y="3499397"/>
            <a:ext cx="950026" cy="914400"/>
          </a:xfrm>
          <a:prstGeom prst="arc">
            <a:avLst>
              <a:gd name="adj1" fmla="val 16200000"/>
              <a:gd name="adj2" fmla="val 172530"/>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266131" y="5864177"/>
            <a:ext cx="844103"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pc</a:t>
            </a:r>
            <a:endParaRPr lang="en-US" sz="2000" b="1" dirty="0">
              <a:solidFill>
                <a:srgbClr val="FFFF00"/>
              </a:solidFill>
              <a:latin typeface="Purisa" panose="02000603000000000000" pitchFamily="2" charset="2"/>
              <a:cs typeface="Purisa" panose="02000603000000000000" pitchFamily="2" charset="2"/>
            </a:endParaRPr>
          </a:p>
        </p:txBody>
      </p:sp>
      <p:sp>
        <p:nvSpPr>
          <p:cNvPr id="18" name="TextBox 17"/>
          <p:cNvSpPr txBox="1"/>
          <p:nvPr/>
        </p:nvSpPr>
        <p:spPr>
          <a:xfrm>
            <a:off x="4502079" y="3692527"/>
            <a:ext cx="1386092" cy="400110"/>
          </a:xfrm>
          <a:prstGeom prst="rect">
            <a:avLst/>
          </a:prstGeom>
          <a:noFill/>
        </p:spPr>
        <p:txBody>
          <a:bodyPr wrap="square" rtlCol="0">
            <a:spAutoFit/>
          </a:bodyPr>
          <a:lstStyle/>
          <a:p>
            <a:r>
              <a:rPr lang="en-US" sz="2000" b="1" dirty="0" smtClean="0">
                <a:solidFill>
                  <a:srgbClr val="FFFF00"/>
                </a:solidFill>
                <a:latin typeface="Purisa" panose="02000603000000000000" pitchFamily="2" charset="2"/>
                <a:cs typeface="Purisa" panose="02000603000000000000" pitchFamily="2" charset="2"/>
              </a:rPr>
              <a:t>1 arcsec</a:t>
            </a:r>
            <a:endParaRPr lang="en-US" sz="2000" b="1" dirty="0">
              <a:solidFill>
                <a:srgbClr val="FFFF00"/>
              </a:solidFill>
              <a:latin typeface="Purisa" panose="02000603000000000000" pitchFamily="2" charset="2"/>
              <a:cs typeface="Purisa" panose="02000603000000000000" pitchFamily="2" charset="2"/>
            </a:endParaRPr>
          </a:p>
        </p:txBody>
      </p:sp>
      <p:cxnSp>
        <p:nvCxnSpPr>
          <p:cNvPr id="13" name="Straight Arrow Connector 12"/>
          <p:cNvCxnSpPr>
            <a:stCxn id="17" idx="1"/>
          </p:cNvCxnSpPr>
          <p:nvPr/>
        </p:nvCxnSpPr>
        <p:spPr>
          <a:xfrm flipH="1" flipV="1">
            <a:off x="2300436" y="6053341"/>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16031" y="6042450"/>
            <a:ext cx="1965695" cy="10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3"/>
          <a:srcRect l="27755" t="28912" r="28889" b="12957"/>
          <a:stretch/>
        </p:blipFill>
        <p:spPr>
          <a:xfrm>
            <a:off x="2283993" y="1807934"/>
            <a:ext cx="5641145" cy="425242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52418" y="159568"/>
            <a:ext cx="1028700" cy="6527426"/>
          </a:xfrm>
          <a:prstGeom prst="rect">
            <a:avLst/>
          </a:prstGeom>
        </p:spPr>
      </p:pic>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233153" y="4921539"/>
            <a:ext cx="1740303" cy="1404213"/>
          </a:xfrm>
          <a:prstGeom prst="rect">
            <a:avLst/>
          </a:prstGeom>
        </p:spPr>
      </p:pic>
    </p:spTree>
    <p:extLst>
      <p:ext uri="{BB962C8B-B14F-4D97-AF65-F5344CB8AC3E}">
        <p14:creationId xmlns:p14="http://schemas.microsoft.com/office/powerpoint/2010/main" val="411450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6"/>
                                        </p:tgtEl>
                                      </p:cBhvr>
                                    </p:animEffect>
                                    <p:set>
                                      <p:cBhvr>
                                        <p:cTn id="61" dur="1" fill="hold">
                                          <p:stCondLst>
                                            <p:cond delay="249"/>
                                          </p:stCondLst>
                                        </p:cTn>
                                        <p:tgtEl>
                                          <p:spTgt spid="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5"/>
                                        </p:tgtEl>
                                      </p:cBhvr>
                                    </p:animEffect>
                                    <p:set>
                                      <p:cBhvr>
                                        <p:cTn id="64" dur="1" fill="hold">
                                          <p:stCondLst>
                                            <p:cond delay="24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7"/>
                                        </p:tgtEl>
                                      </p:cBhvr>
                                    </p:animEffect>
                                    <p:set>
                                      <p:cBhvr>
                                        <p:cTn id="67" dur="1" fill="hold">
                                          <p:stCondLst>
                                            <p:cond delay="249"/>
                                          </p:stCondLst>
                                        </p:cTn>
                                        <p:tgtEl>
                                          <p:spTgt spid="7"/>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250"/>
                                        <p:tgtEl>
                                          <p:spTgt spid="8"/>
                                        </p:tgtEl>
                                      </p:cBhvr>
                                    </p:animEffect>
                                    <p:set>
                                      <p:cBhvr>
                                        <p:cTn id="70" dur="1" fill="hold">
                                          <p:stCondLst>
                                            <p:cond delay="24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50"/>
                                        <p:tgtEl>
                                          <p:spTgt spid="9"/>
                                        </p:tgtEl>
                                      </p:cBhvr>
                                    </p:animEffect>
                                    <p:set>
                                      <p:cBhvr>
                                        <p:cTn id="73" dur="1" fill="hold">
                                          <p:stCondLst>
                                            <p:cond delay="24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11"/>
                                        </p:tgtEl>
                                      </p:cBhvr>
                                    </p:animEffect>
                                    <p:set>
                                      <p:cBhvr>
                                        <p:cTn id="76" dur="1" fill="hold">
                                          <p:stCondLst>
                                            <p:cond delay="24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12"/>
                                        </p:tgtEl>
                                      </p:cBhvr>
                                    </p:animEffect>
                                    <p:set>
                                      <p:cBhvr>
                                        <p:cTn id="79" dur="1" fill="hold">
                                          <p:stCondLst>
                                            <p:cond delay="249"/>
                                          </p:stCondLst>
                                        </p:cTn>
                                        <p:tgtEl>
                                          <p:spTgt spid="1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16"/>
                                        </p:tgtEl>
                                      </p:cBhvr>
                                    </p:animEffect>
                                    <p:set>
                                      <p:cBhvr>
                                        <p:cTn id="82" dur="1" fill="hold">
                                          <p:stCondLst>
                                            <p:cond delay="249"/>
                                          </p:stCondLst>
                                        </p:cTn>
                                        <p:tgtEl>
                                          <p:spTgt spid="1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50"/>
                                        <p:tgtEl>
                                          <p:spTgt spid="18"/>
                                        </p:tgtEl>
                                      </p:cBhvr>
                                    </p:animEffect>
                                    <p:set>
                                      <p:cBhvr>
                                        <p:cTn id="85" dur="1" fill="hold">
                                          <p:stCondLst>
                                            <p:cond delay="249"/>
                                          </p:stCondLst>
                                        </p:cTn>
                                        <p:tgtEl>
                                          <p:spTgt spid="1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50"/>
                                        <p:tgtEl>
                                          <p:spTgt spid="17"/>
                                        </p:tgtEl>
                                      </p:cBhvr>
                                    </p:animEffect>
                                    <p:set>
                                      <p:cBhvr>
                                        <p:cTn id="88" dur="1" fill="hold">
                                          <p:stCondLst>
                                            <p:cond delay="249"/>
                                          </p:stCondLst>
                                        </p:cTn>
                                        <p:tgtEl>
                                          <p:spTgt spid="1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50"/>
                                        <p:tgtEl>
                                          <p:spTgt spid="19"/>
                                        </p:tgtEl>
                                      </p:cBhvr>
                                    </p:animEffect>
                                    <p:set>
                                      <p:cBhvr>
                                        <p:cTn id="91" dur="1" fill="hold">
                                          <p:stCondLst>
                                            <p:cond delay="249"/>
                                          </p:stCondLst>
                                        </p:cTn>
                                        <p:tgtEl>
                                          <p:spTgt spid="1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13"/>
                                        </p:tgtEl>
                                      </p:cBhvr>
                                    </p:animEffect>
                                    <p:set>
                                      <p:cBhvr>
                                        <p:cTn id="94" dur="1" fill="hold">
                                          <p:stCondLst>
                                            <p:cond delay="249"/>
                                          </p:stCondLst>
                                        </p:cTn>
                                        <p:tgtEl>
                                          <p:spTgt spid="1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animBg="1"/>
      <p:bldP spid="16" grpId="1" animBg="1"/>
      <p:bldP spid="17" grpId="0"/>
      <p:bldP spid="17" grpId="1"/>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2438" y="530871"/>
            <a:ext cx="5636791"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Moving Clusters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4434332"/>
            <a:ext cx="1740303" cy="1404213"/>
          </a:xfrm>
          <a:prstGeom prst="rect">
            <a:avLst/>
          </a:prstGeom>
        </p:spPr>
      </p:pic>
      <p:sp>
        <p:nvSpPr>
          <p:cNvPr id="20" name="5-Point Star 19"/>
          <p:cNvSpPr/>
          <p:nvPr/>
        </p:nvSpPr>
        <p:spPr>
          <a:xfrm>
            <a:off x="4005416" y="2536397"/>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5-Point Star 20"/>
          <p:cNvSpPr/>
          <p:nvPr/>
        </p:nvSpPr>
        <p:spPr>
          <a:xfrm>
            <a:off x="3571161" y="4280113"/>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5-Point Star 21"/>
          <p:cNvSpPr/>
          <p:nvPr/>
        </p:nvSpPr>
        <p:spPr>
          <a:xfrm>
            <a:off x="3026381" y="2338555"/>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5-Point Star 22"/>
          <p:cNvSpPr/>
          <p:nvPr/>
        </p:nvSpPr>
        <p:spPr>
          <a:xfrm>
            <a:off x="3200059" y="344546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5-Point Star 23"/>
          <p:cNvSpPr/>
          <p:nvPr/>
        </p:nvSpPr>
        <p:spPr>
          <a:xfrm>
            <a:off x="3450925" y="2875900"/>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5-Point Star 24"/>
          <p:cNvSpPr/>
          <p:nvPr/>
        </p:nvSpPr>
        <p:spPr>
          <a:xfrm>
            <a:off x="9507363" y="2442201"/>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5-Point Star 25"/>
          <p:cNvSpPr/>
          <p:nvPr/>
        </p:nvSpPr>
        <p:spPr>
          <a:xfrm>
            <a:off x="9223228" y="3500212"/>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5-Point Star 26"/>
          <p:cNvSpPr/>
          <p:nvPr/>
        </p:nvSpPr>
        <p:spPr>
          <a:xfrm>
            <a:off x="8887557" y="2342425"/>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5-Point Star 27"/>
          <p:cNvSpPr/>
          <p:nvPr/>
        </p:nvSpPr>
        <p:spPr>
          <a:xfrm>
            <a:off x="8965168" y="2992130"/>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5-Point Star 28"/>
          <p:cNvSpPr/>
          <p:nvPr/>
        </p:nvSpPr>
        <p:spPr>
          <a:xfrm>
            <a:off x="9142231" y="2661884"/>
            <a:ext cx="134438" cy="148849"/>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5-Point Star 29"/>
          <p:cNvSpPr/>
          <p:nvPr/>
        </p:nvSpPr>
        <p:spPr>
          <a:xfrm>
            <a:off x="7233562" y="2597104"/>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5-Point Star 30"/>
          <p:cNvSpPr/>
          <p:nvPr/>
        </p:nvSpPr>
        <p:spPr>
          <a:xfrm>
            <a:off x="6961264" y="383861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5-Point Star 31"/>
          <p:cNvSpPr/>
          <p:nvPr/>
        </p:nvSpPr>
        <p:spPr>
          <a:xfrm>
            <a:off x="6441193" y="2482127"/>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5-Point Star 32"/>
          <p:cNvSpPr/>
          <p:nvPr/>
        </p:nvSpPr>
        <p:spPr>
          <a:xfrm>
            <a:off x="6557997" y="3283823"/>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5-Point Star 33"/>
          <p:cNvSpPr/>
          <p:nvPr/>
        </p:nvSpPr>
        <p:spPr>
          <a:xfrm>
            <a:off x="6805586" y="2892962"/>
            <a:ext cx="247589" cy="229955"/>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5-Point Star 37"/>
          <p:cNvSpPr/>
          <p:nvPr/>
        </p:nvSpPr>
        <p:spPr>
          <a:xfrm flipH="1" flipV="1">
            <a:off x="11193598" y="3166120"/>
            <a:ext cx="63123" cy="59288"/>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4494481" y="5495973"/>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26" idx="2"/>
          </p:cNvCxnSpPr>
          <p:nvPr/>
        </p:nvCxnSpPr>
        <p:spPr>
          <a:xfrm flipV="1">
            <a:off x="5081366" y="3649061"/>
            <a:ext cx="4167537" cy="2407913"/>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1" idx="2"/>
          </p:cNvCxnSpPr>
          <p:nvPr/>
        </p:nvCxnSpPr>
        <p:spPr>
          <a:xfrm flipV="1">
            <a:off x="5081365" y="4068566"/>
            <a:ext cx="1927184" cy="2012471"/>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85059" y="3993626"/>
            <a:ext cx="396092" cy="677939"/>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p:cNvCxnSpPr/>
          <p:nvPr/>
        </p:nvCxnSpPr>
        <p:spPr>
          <a:xfrm flipV="1">
            <a:off x="7594307" y="3838612"/>
            <a:ext cx="1615143" cy="963585"/>
          </a:xfrm>
          <a:prstGeom prst="straightConnector1">
            <a:avLst/>
          </a:prstGeom>
          <a:ln w="3810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8" name="Straight Arrow Connector 57"/>
          <p:cNvCxnSpPr/>
          <p:nvPr/>
        </p:nvCxnSpPr>
        <p:spPr>
          <a:xfrm flipV="1">
            <a:off x="7085059" y="3215316"/>
            <a:ext cx="4181655" cy="744360"/>
          </a:xfrm>
          <a:prstGeom prst="straightConnector1">
            <a:avLst/>
          </a:prstGeom>
          <a:ln w="38100">
            <a:prstDash val="sysDash"/>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578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Far beyond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4073076"/>
            <a:ext cx="1740303" cy="14042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584" y="1997911"/>
            <a:ext cx="9194509" cy="4013947"/>
          </a:xfrm>
          <a:prstGeom prst="rect">
            <a:avLst/>
          </a:prstGeom>
        </p:spPr>
      </p:pic>
      <p:sp>
        <p:nvSpPr>
          <p:cNvPr id="7" name="Oval 6"/>
          <p:cNvSpPr/>
          <p:nvPr/>
        </p:nvSpPr>
        <p:spPr>
          <a:xfrm>
            <a:off x="457204" y="1790981"/>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88965" y="2522742"/>
            <a:ext cx="2787845" cy="2787845"/>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2485901" y="579891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5-Point Star 10"/>
          <p:cNvSpPr/>
          <p:nvPr/>
        </p:nvSpPr>
        <p:spPr>
          <a:xfrm>
            <a:off x="2416632" y="2286259"/>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8295868" y="3327751"/>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2579923" y="2522742"/>
            <a:ext cx="1340481" cy="408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6015" y="6061993"/>
            <a:ext cx="2236140" cy="263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694218" y="3914635"/>
            <a:ext cx="1562559"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5650" y="1311747"/>
            <a:ext cx="6153388" cy="1538347"/>
          </a:xfrm>
          <a:prstGeom prst="rect">
            <a:avLst/>
          </a:prstGeom>
        </p:spPr>
      </p:pic>
    </p:spTree>
    <p:extLst>
      <p:ext uri="{BB962C8B-B14F-4D97-AF65-F5344CB8AC3E}">
        <p14:creationId xmlns:p14="http://schemas.microsoft.com/office/powerpoint/2010/main" val="23606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50"/>
                                        <p:tgtEl>
                                          <p:spTgt spid="7"/>
                                        </p:tgtEl>
                                      </p:cBhvr>
                                    </p:animEffect>
                                    <p:set>
                                      <p:cBhvr>
                                        <p:cTn id="44" dur="1" fill="hold">
                                          <p:stCondLst>
                                            <p:cond delay="249"/>
                                          </p:stCondLst>
                                        </p:cTn>
                                        <p:tgtEl>
                                          <p:spTgt spid="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50"/>
                                        <p:tgtEl>
                                          <p:spTgt spid="8"/>
                                        </p:tgtEl>
                                      </p:cBhvr>
                                    </p:animEffect>
                                    <p:set>
                                      <p:cBhvr>
                                        <p:cTn id="47" dur="1" fill="hold">
                                          <p:stCondLst>
                                            <p:cond delay="249"/>
                                          </p:stCondLst>
                                        </p:cTn>
                                        <p:tgtEl>
                                          <p:spTgt spid="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11"/>
                                        </p:tgtEl>
                                      </p:cBhvr>
                                    </p:animEffect>
                                    <p:set>
                                      <p:cBhvr>
                                        <p:cTn id="50" dur="1" fill="hold">
                                          <p:stCondLst>
                                            <p:cond delay="24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10"/>
                                        </p:tgtEl>
                                      </p:cBhvr>
                                    </p:animEffect>
                                    <p:set>
                                      <p:cBhvr>
                                        <p:cTn id="53" dur="1" fill="hold">
                                          <p:stCondLst>
                                            <p:cond delay="24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50"/>
                                        <p:tgtEl>
                                          <p:spTgt spid="15"/>
                                        </p:tgtEl>
                                      </p:cBhvr>
                                    </p:animEffect>
                                    <p:set>
                                      <p:cBhvr>
                                        <p:cTn id="56" dur="1" fill="hold">
                                          <p:stCondLst>
                                            <p:cond delay="249"/>
                                          </p:stCondLst>
                                        </p:cTn>
                                        <p:tgtEl>
                                          <p:spTgt spid="1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250"/>
                                        <p:tgtEl>
                                          <p:spTgt spid="17"/>
                                        </p:tgtEl>
                                      </p:cBhvr>
                                    </p:animEffect>
                                    <p:set>
                                      <p:cBhvr>
                                        <p:cTn id="59" dur="1" fill="hold">
                                          <p:stCondLst>
                                            <p:cond delay="24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250"/>
                                        <p:tgtEl>
                                          <p:spTgt spid="12"/>
                                        </p:tgtEl>
                                      </p:cBhvr>
                                    </p:animEffect>
                                    <p:set>
                                      <p:cBhvr>
                                        <p:cTn id="62" dur="1" fill="hold">
                                          <p:stCondLst>
                                            <p:cond delay="249"/>
                                          </p:stCondLst>
                                        </p:cTn>
                                        <p:tgtEl>
                                          <p:spTgt spid="1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250"/>
                                        <p:tgtEl>
                                          <p:spTgt spid="21"/>
                                        </p:tgtEl>
                                      </p:cBhvr>
                                    </p:animEffect>
                                    <p:set>
                                      <p:cBhvr>
                                        <p:cTn id="65" dur="1" fill="hold">
                                          <p:stCondLst>
                                            <p:cond delay="24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250"/>
                                        <p:tgtEl>
                                          <p:spTgt spid="23"/>
                                        </p:tgtEl>
                                      </p:cBhvr>
                                    </p:animEffect>
                                    <p:set>
                                      <p:cBhvr>
                                        <p:cTn id="68" dur="1" fill="hold">
                                          <p:stCondLst>
                                            <p:cond delay="249"/>
                                          </p:stCondLst>
                                        </p:cTn>
                                        <p:tgtEl>
                                          <p:spTgt spid="23"/>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25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250"/>
                                        <p:tgtEl>
                                          <p:spTgt spid="6"/>
                                        </p:tgtEl>
                                      </p:cBhvr>
                                    </p:animEffect>
                                    <p:set>
                                      <p:cBhvr>
                                        <p:cTn id="76"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5706" y="530871"/>
            <a:ext cx="8761898"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Let there be some light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973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a:off x="319736" y="3761471"/>
            <a:ext cx="1740303" cy="1404213"/>
          </a:xfrm>
          <a:prstGeom prst="rect">
            <a:avLst/>
          </a:prstGeom>
        </p:spPr>
      </p:pic>
      <p:sp>
        <p:nvSpPr>
          <p:cNvPr id="5" name="5-Point Star 4"/>
          <p:cNvSpPr/>
          <p:nvPr/>
        </p:nvSpPr>
        <p:spPr>
          <a:xfrm>
            <a:off x="4594917" y="3759996"/>
            <a:ext cx="332509" cy="395684"/>
          </a:xfrm>
          <a:prstGeom prst="star5">
            <a:avLst/>
          </a:prstGeom>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2635488" y="1832155"/>
            <a:ext cx="4251366" cy="4251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78540" y="3759996"/>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r</a:t>
            </a:r>
            <a:endParaRPr lang="en-US" sz="3000" dirty="0">
              <a:solidFill>
                <a:srgbClr val="FFFF00"/>
              </a:solidFill>
              <a:latin typeface="Purisa" panose="02000603000000000000" pitchFamily="2" charset="2"/>
              <a:cs typeface="Purisa" panose="02000603000000000000" pitchFamily="2" charset="2"/>
            </a:endParaRPr>
          </a:p>
        </p:txBody>
      </p:sp>
      <p:cxnSp>
        <p:nvCxnSpPr>
          <p:cNvPr id="9" name="Straight Arrow Connector 8"/>
          <p:cNvCxnSpPr/>
          <p:nvPr/>
        </p:nvCxnSpPr>
        <p:spPr>
          <a:xfrm flipH="1">
            <a:off x="5043947" y="3963255"/>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35740" y="3957838"/>
            <a:ext cx="634593"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21898" y="4223308"/>
            <a:ext cx="457200" cy="553998"/>
          </a:xfrm>
          <a:prstGeom prst="rect">
            <a:avLst/>
          </a:prstGeom>
          <a:noFill/>
        </p:spPr>
        <p:txBody>
          <a:bodyPr wrap="square" rtlCol="0">
            <a:spAutoFit/>
          </a:bodyPr>
          <a:lstStyle/>
          <a:p>
            <a:r>
              <a:rPr lang="en-US" sz="3000" dirty="0" smtClean="0">
                <a:solidFill>
                  <a:srgbClr val="FFFF00"/>
                </a:solidFill>
                <a:latin typeface="Purisa" panose="02000603000000000000" pitchFamily="2" charset="2"/>
                <a:cs typeface="Purisa" panose="02000603000000000000" pitchFamily="2" charset="2"/>
              </a:rPr>
              <a:t>L</a:t>
            </a:r>
            <a:endParaRPr lang="en-US" sz="3000" dirty="0">
              <a:solidFill>
                <a:srgbClr val="FFFF00"/>
              </a:solidFill>
              <a:latin typeface="Purisa" panose="02000603000000000000" pitchFamily="2" charset="2"/>
              <a:cs typeface="Purisa" panose="02000603000000000000" pitchFamily="2" charset="2"/>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952" y="1601122"/>
            <a:ext cx="6679719" cy="4909593"/>
          </a:xfrm>
          <a:prstGeom prst="rect">
            <a:avLst/>
          </a:prstGeom>
        </p:spPr>
      </p:pic>
      <p:pic>
        <p:nvPicPr>
          <p:cNvPr id="1026" name="Picture 2" descr="http://www.twu.edu/dsc/starcolor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898" y="2627995"/>
            <a:ext cx="4286250" cy="3486151"/>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10031361" y="3370954"/>
            <a:ext cx="1173768" cy="1173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605991" y="6160645"/>
            <a:ext cx="457200" cy="553998"/>
          </a:xfrm>
          <a:prstGeom prst="rect">
            <a:avLst/>
          </a:prstGeom>
          <a:noFill/>
        </p:spPr>
        <p:txBody>
          <a:bodyPr wrap="square" rtlCol="0">
            <a:spAutoFit/>
          </a:bodyPr>
          <a:lstStyle/>
          <a:p>
            <a:r>
              <a:rPr lang="en-US" sz="3000" dirty="0">
                <a:solidFill>
                  <a:srgbClr val="FFFF00"/>
                </a:solidFill>
                <a:latin typeface="Purisa" panose="02000603000000000000" pitchFamily="2" charset="2"/>
                <a:cs typeface="Purisa" panose="02000603000000000000" pitchFamily="2" charset="2"/>
              </a:rPr>
              <a:t>R</a:t>
            </a:r>
          </a:p>
        </p:txBody>
      </p:sp>
      <p:cxnSp>
        <p:nvCxnSpPr>
          <p:cNvPr id="17" name="Straight Arrow Connector 16"/>
          <p:cNvCxnSpPr/>
          <p:nvPr/>
        </p:nvCxnSpPr>
        <p:spPr>
          <a:xfrm>
            <a:off x="8063191" y="6423751"/>
            <a:ext cx="264835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p:cNvCxnSpPr>
          <p:nvPr/>
        </p:nvCxnSpPr>
        <p:spPr>
          <a:xfrm flipH="1">
            <a:off x="4779099" y="6437644"/>
            <a:ext cx="282689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8"/>
          <a:srcRect l="27598" t="25326" r="29165" b="16708"/>
          <a:stretch/>
        </p:blipFill>
        <p:spPr>
          <a:xfrm>
            <a:off x="3512518" y="1916842"/>
            <a:ext cx="5625547" cy="4240306"/>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rotWithShape="1">
          <a:blip r:embed="rId9"/>
          <a:srcRect b="9122"/>
          <a:stretch/>
        </p:blipFill>
        <p:spPr>
          <a:xfrm>
            <a:off x="2297621" y="2039032"/>
            <a:ext cx="9178466" cy="3260756"/>
          </a:xfrm>
          <a:prstGeom prst="rect">
            <a:avLst/>
          </a:prstGeom>
        </p:spPr>
      </p:pic>
    </p:spTree>
    <p:extLst>
      <p:ext uri="{BB962C8B-B14F-4D97-AF65-F5344CB8AC3E}">
        <p14:creationId xmlns:p14="http://schemas.microsoft.com/office/powerpoint/2010/main" val="231319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18"/>
                                        </p:tgtEl>
                                      </p:cBhvr>
                                    </p:animEffect>
                                    <p:set>
                                      <p:cBhvr>
                                        <p:cTn id="12" dur="1" fill="hold">
                                          <p:stCondLst>
                                            <p:cond delay="24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5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5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5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5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2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5"/>
                                        </p:tgtEl>
                                      </p:cBhvr>
                                    </p:animEffect>
                                    <p:set>
                                      <p:cBhvr>
                                        <p:cTn id="57" dur="1" fill="hold">
                                          <p:stCondLst>
                                            <p:cond delay="24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250"/>
                                        <p:tgtEl>
                                          <p:spTgt spid="12"/>
                                        </p:tgtEl>
                                      </p:cBhvr>
                                    </p:animEffect>
                                    <p:set>
                                      <p:cBhvr>
                                        <p:cTn id="60" dur="1" fill="hold">
                                          <p:stCondLst>
                                            <p:cond delay="24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250"/>
                                        <p:tgtEl>
                                          <p:spTgt spid="6"/>
                                        </p:tgtEl>
                                      </p:cBhvr>
                                    </p:animEffect>
                                    <p:set>
                                      <p:cBhvr>
                                        <p:cTn id="63" dur="1" fill="hold">
                                          <p:stCondLst>
                                            <p:cond delay="249"/>
                                          </p:stCondLst>
                                        </p:cTn>
                                        <p:tgtEl>
                                          <p:spTgt spid="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7"/>
                                        </p:tgtEl>
                                      </p:cBhvr>
                                    </p:animEffect>
                                    <p:set>
                                      <p:cBhvr>
                                        <p:cTn id="66" dur="1" fill="hold">
                                          <p:stCondLst>
                                            <p:cond delay="249"/>
                                          </p:stCondLst>
                                        </p:cTn>
                                        <p:tgtEl>
                                          <p:spTgt spid="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50"/>
                                        <p:tgtEl>
                                          <p:spTgt spid="10"/>
                                        </p:tgtEl>
                                      </p:cBhvr>
                                    </p:animEffect>
                                    <p:set>
                                      <p:cBhvr>
                                        <p:cTn id="69" dur="1" fill="hold">
                                          <p:stCondLst>
                                            <p:cond delay="249"/>
                                          </p:stCondLst>
                                        </p:cTn>
                                        <p:tgtEl>
                                          <p:spTgt spid="1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50"/>
                                        <p:tgtEl>
                                          <p:spTgt spid="9"/>
                                        </p:tgtEl>
                                      </p:cBhvr>
                                    </p:animEffect>
                                    <p:set>
                                      <p:cBhvr>
                                        <p:cTn id="72" dur="1" fill="hold">
                                          <p:stCondLst>
                                            <p:cond delay="249"/>
                                          </p:stCondLst>
                                        </p:cTn>
                                        <p:tgtEl>
                                          <p:spTgt spid="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50"/>
                                        <p:tgtEl>
                                          <p:spTgt spid="15"/>
                                        </p:tgtEl>
                                      </p:cBhvr>
                                    </p:animEffect>
                                    <p:set>
                                      <p:cBhvr>
                                        <p:cTn id="75" dur="1" fill="hold">
                                          <p:stCondLst>
                                            <p:cond delay="249"/>
                                          </p:stCondLst>
                                        </p:cTn>
                                        <p:tgtEl>
                                          <p:spTgt spid="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50"/>
                                        <p:tgtEl>
                                          <p:spTgt spid="16"/>
                                        </p:tgtEl>
                                      </p:cBhvr>
                                    </p:animEffect>
                                    <p:set>
                                      <p:cBhvr>
                                        <p:cTn id="78" dur="1" fill="hold">
                                          <p:stCondLst>
                                            <p:cond delay="249"/>
                                          </p:stCondLst>
                                        </p:cTn>
                                        <p:tgtEl>
                                          <p:spTgt spid="1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50"/>
                                        <p:tgtEl>
                                          <p:spTgt spid="17"/>
                                        </p:tgtEl>
                                      </p:cBhvr>
                                    </p:animEffect>
                                    <p:set>
                                      <p:cBhvr>
                                        <p:cTn id="81" dur="1" fill="hold">
                                          <p:stCondLst>
                                            <p:cond delay="249"/>
                                          </p:stCondLst>
                                        </p:cTn>
                                        <p:tgtEl>
                                          <p:spTgt spid="17"/>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50"/>
                                        <p:tgtEl>
                                          <p:spTgt spid="19"/>
                                        </p:tgtEl>
                                      </p:cBhvr>
                                    </p:animEffect>
                                    <p:set>
                                      <p:cBhvr>
                                        <p:cTn id="84" dur="1" fill="hold">
                                          <p:stCondLst>
                                            <p:cond delay="249"/>
                                          </p:stCondLst>
                                        </p:cTn>
                                        <p:tgtEl>
                                          <p:spTgt spid="19"/>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25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250"/>
                                        <p:tgtEl>
                                          <p:spTgt spid="13"/>
                                        </p:tgtEl>
                                      </p:cBhvr>
                                    </p:animEffect>
                                    <p:set>
                                      <p:cBhvr>
                                        <p:cTn id="92" dur="1" fill="hold">
                                          <p:stCondLst>
                                            <p:cond delay="249"/>
                                          </p:stCondLst>
                                        </p:cTn>
                                        <p:tgtEl>
                                          <p:spTgt spid="13"/>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026"/>
                                        </p:tgtEl>
                                        <p:attrNameLst>
                                          <p:attrName>style.visibility</p:attrName>
                                        </p:attrNameLst>
                                      </p:cBhvr>
                                      <p:to>
                                        <p:strVal val="visible"/>
                                      </p:to>
                                    </p:set>
                                    <p:animEffect transition="in" filter="fade">
                                      <p:cBhvr>
                                        <p:cTn id="95" dur="250"/>
                                        <p:tgtEl>
                                          <p:spTgt spid="102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fade">
                                      <p:cBhvr>
                                        <p:cTn id="10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p:bldP spid="7" grpId="1"/>
      <p:bldP spid="12" grpId="0"/>
      <p:bldP spid="12" grpId="1"/>
      <p:bldP spid="15" grpId="0" animBg="1"/>
      <p:bldP spid="15" grpId="1" animBg="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465" y="508488"/>
            <a:ext cx="8273145"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What next?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756" y="142315"/>
            <a:ext cx="1028700" cy="6527426"/>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143" b="89286" l="1083" r="97112">
                        <a14:foregroundMark x1="14079" y1="46429" x2="13718" y2="44643"/>
                        <a14:foregroundMark x1="55596" y1="65625" x2="55596" y2="65625"/>
                        <a14:foregroundMark x1="67148" y1="25893" x2="67148" y2="25893"/>
                        <a14:foregroundMark x1="69675" y1="25446" x2="73646" y2="22321"/>
                        <a14:foregroundMark x1="72563" y1="22768" x2="93863" y2="7589"/>
                        <a14:foregroundMark x1="97112" y1="7589" x2="97112" y2="7589"/>
                        <a14:foregroundMark x1="73285" y1="25000" x2="87004" y2="16518"/>
                      </a14:backgroundRemoval>
                    </a14:imgEffect>
                  </a14:imgLayer>
                </a14:imgProps>
              </a:ext>
              <a:ext uri="{28A0092B-C50C-407E-A947-70E740481C1C}">
                <a14:useLocalDpi xmlns:a14="http://schemas.microsoft.com/office/drawing/2010/main" val="0"/>
              </a:ext>
            </a:extLst>
          </a:blip>
          <a:stretch>
            <a:fillRect/>
          </a:stretch>
        </p:blipFill>
        <p:spPr>
          <a:xfrm flipH="1">
            <a:off x="10177153" y="3018268"/>
            <a:ext cx="1740303" cy="140421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49636" y="5001679"/>
                <a:ext cx="10276596" cy="1107996"/>
              </a:xfrm>
              <a:prstGeom prst="rect">
                <a:avLst/>
              </a:prstGeom>
              <a:noFill/>
            </p:spPr>
            <p:txBody>
              <a:bodyPr wrap="none" lIns="0" tIns="0" rIns="0" bIns="0" rtlCol="0">
                <a:spAutoFit/>
              </a:bodyPr>
              <a:lstStyle/>
              <a:p>
                <a14:m>
                  <m:oMath xmlns:m="http://schemas.openxmlformats.org/officeDocument/2006/math">
                    <m:sSub>
                      <m:sSubPr>
                        <m:ctrlPr>
                          <a:rPr lang="en-US" sz="7200" i="1" smtClean="0">
                            <a:solidFill>
                              <a:schemeClr val="bg1"/>
                            </a:solidFill>
                            <a:latin typeface="Cambria Math" charset="0"/>
                            <a:ea typeface="Cambria Math" panose="02040503050406030204" pitchFamily="18" charset="0"/>
                          </a:rPr>
                        </m:ctrlPr>
                      </m:sSubPr>
                      <m:e>
                        <m:r>
                          <m:rPr>
                            <m:sty m:val="p"/>
                          </m:rPr>
                          <a:rPr lang="en-US" sz="7200" b="0" i="0" smtClean="0">
                            <a:solidFill>
                              <a:schemeClr val="bg1"/>
                            </a:solidFill>
                            <a:latin typeface="Cambria Math" panose="02040503050406030204" pitchFamily="18" charset="0"/>
                            <a:ea typeface="Cambria Math" panose="02040503050406030204" pitchFamily="18" charset="0"/>
                          </a:rPr>
                          <m:t>M</m:t>
                        </m:r>
                      </m:e>
                      <m:sub>
                        <m:r>
                          <m:rPr>
                            <m:sty m:val="p"/>
                          </m:rPr>
                          <a:rPr lang="en-US" sz="7200" b="0" i="0" smtClean="0">
                            <a:solidFill>
                              <a:schemeClr val="bg1"/>
                            </a:solidFill>
                            <a:latin typeface="Cambria Math" panose="02040503050406030204" pitchFamily="18" charset="0"/>
                            <a:ea typeface="Cambria Math" panose="02040503050406030204" pitchFamily="18" charset="0"/>
                          </a:rPr>
                          <m:t>v</m:t>
                        </m:r>
                      </m:sub>
                    </m:sSub>
                  </m:oMath>
                </a14:m>
                <a:r>
                  <a:rPr lang="en-US" sz="7200" dirty="0" smtClean="0">
                    <a:solidFill>
                      <a:schemeClr val="bg1"/>
                    </a:solidFill>
                    <a:latin typeface="Cambria Math" panose="02040503050406030204" pitchFamily="18" charset="0"/>
                    <a:ea typeface="Cambria Math" panose="02040503050406030204" pitchFamily="18" charset="0"/>
                  </a:rPr>
                  <a:t> = -2.43[log(P)-1]-4.05</a:t>
                </a:r>
                <a:endParaRPr lang="en-US" sz="72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9636" y="5001679"/>
                <a:ext cx="10276596" cy="1107996"/>
              </a:xfrm>
              <a:prstGeom prst="rect">
                <a:avLst/>
              </a:prstGeom>
              <a:blipFill rotWithShape="0">
                <a:blip r:embed="rId6"/>
                <a:stretch>
                  <a:fillRect t="-24725" r="-4626" b="-48901"/>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5426" y="1530024"/>
            <a:ext cx="4845019" cy="3302327"/>
          </a:xfrm>
          <a:prstGeom prst="rect">
            <a:avLst/>
          </a:prstGeom>
        </p:spPr>
      </p:pic>
      <p:sp>
        <p:nvSpPr>
          <p:cNvPr id="13" name="TextBox 12"/>
          <p:cNvSpPr txBox="1"/>
          <p:nvPr/>
        </p:nvSpPr>
        <p:spPr>
          <a:xfrm>
            <a:off x="1439710" y="3018268"/>
            <a:ext cx="8496449" cy="861774"/>
          </a:xfrm>
          <a:prstGeom prst="rect">
            <a:avLst/>
          </a:prstGeom>
          <a:noFill/>
        </p:spPr>
        <p:txBody>
          <a:bodyPr wrap="square" rtlCol="0">
            <a:spAutoFit/>
          </a:bodyPr>
          <a:lstStyle/>
          <a:p>
            <a:r>
              <a:rPr lang="en-US" sz="5000" dirty="0" smtClean="0">
                <a:solidFill>
                  <a:schemeClr val="accent4"/>
                </a:solidFill>
                <a:latin typeface="Purisa" panose="02000603000000000000" pitchFamily="2" charset="2"/>
                <a:cs typeface="Purisa" panose="02000603000000000000" pitchFamily="2" charset="2"/>
              </a:rPr>
              <a:t>Previous method again!</a:t>
            </a:r>
          </a:p>
        </p:txBody>
      </p:sp>
      <p:pic>
        <p:nvPicPr>
          <p:cNvPr id="15" name="Picture 14"/>
          <p:cNvPicPr>
            <a:picLocks noChangeAspect="1"/>
          </p:cNvPicPr>
          <p:nvPr/>
        </p:nvPicPr>
        <p:blipFill rotWithShape="1">
          <a:blip r:embed="rId8"/>
          <a:srcRect l="22000" t="13609" r="20550" b="9771"/>
          <a:stretch/>
        </p:blipFill>
        <p:spPr>
          <a:xfrm>
            <a:off x="1439710" y="1253090"/>
            <a:ext cx="8122497" cy="5604910"/>
          </a:xfrm>
          <a:prstGeom prst="rect">
            <a:avLst/>
          </a:prstGeom>
        </p:spPr>
      </p:pic>
    </p:spTree>
    <p:extLst>
      <p:ext uri="{BB962C8B-B14F-4D97-AF65-F5344CB8AC3E}">
        <p14:creationId xmlns:p14="http://schemas.microsoft.com/office/powerpoint/2010/main" val="30052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12"/>
                                        </p:tgtEl>
                                      </p:cBhvr>
                                    </p:animEffect>
                                    <p:set>
                                      <p:cBhvr>
                                        <p:cTn id="17" dur="1" fill="hold">
                                          <p:stCondLst>
                                            <p:cond delay="249"/>
                                          </p:stCondLst>
                                        </p:cTn>
                                        <p:tgtEl>
                                          <p:spTgt spid="1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1188</TotalTime>
  <Words>1071</Words>
  <Application>Microsoft Macintosh PowerPoint</Application>
  <PresentationFormat>Widescreen</PresentationFormat>
  <Paragraphs>85</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Calibri Light</vt:lpstr>
      <vt:lpstr>Cambria Math</vt:lpstr>
      <vt:lpstr>Purisa</vt:lpstr>
      <vt:lpstr>Purisa Medium</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Cosmic Distance Ladder</dc:subject>
  <dc:creator>Alankar</dc:creator>
  <cp:lastModifiedBy>Alankar Kotwal</cp:lastModifiedBy>
  <cp:revision>478</cp:revision>
  <dcterms:created xsi:type="dcterms:W3CDTF">2014-08-19T18:33:32Z</dcterms:created>
  <dcterms:modified xsi:type="dcterms:W3CDTF">2016-01-30T23:28:48Z</dcterms:modified>
  <cp:category>Astrophysics</cp:category>
</cp:coreProperties>
</file>